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emf" ContentType="image/x-em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"/>
  </p:notesMasterIdLst>
  <p:handoutMasterIdLst>
    <p:handoutMasterId r:id="rId4"/>
  </p:handoutMasterIdLst>
  <p:sldIdLst>
    <p:sldId id="259" r:id="rId2"/>
  </p:sldIdLst>
  <p:sldSz cx="43891200" cy="32918400"/>
  <p:notesSz cx="6858000" cy="9144000"/>
  <p:defaultTextStyle>
    <a:defPPr>
      <a:defRPr lang="en-US"/>
    </a:defPPr>
    <a:lvl1pPr marL="0" algn="l" defTabSz="3493094" rtl="0" eaLnBrk="1" latinLnBrk="0" hangingPunct="1">
      <a:defRPr sz="6800" kern="1200">
        <a:solidFill>
          <a:schemeClr val="tx1"/>
        </a:solidFill>
        <a:latin typeface="+mn-lt"/>
        <a:ea typeface="+mn-ea"/>
        <a:cs typeface="+mn-cs"/>
      </a:defRPr>
    </a:lvl1pPr>
    <a:lvl2pPr marL="1746546" algn="l" defTabSz="3493094" rtl="0" eaLnBrk="1" latinLnBrk="0" hangingPunct="1">
      <a:defRPr sz="6800" kern="1200">
        <a:solidFill>
          <a:schemeClr val="tx1"/>
        </a:solidFill>
        <a:latin typeface="+mn-lt"/>
        <a:ea typeface="+mn-ea"/>
        <a:cs typeface="+mn-cs"/>
      </a:defRPr>
    </a:lvl2pPr>
    <a:lvl3pPr marL="3493094" algn="l" defTabSz="3493094" rtl="0" eaLnBrk="1" latinLnBrk="0" hangingPunct="1">
      <a:defRPr sz="6800" kern="1200">
        <a:solidFill>
          <a:schemeClr val="tx1"/>
        </a:solidFill>
        <a:latin typeface="+mn-lt"/>
        <a:ea typeface="+mn-ea"/>
        <a:cs typeface="+mn-cs"/>
      </a:defRPr>
    </a:lvl3pPr>
    <a:lvl4pPr marL="5239642" algn="l" defTabSz="3493094" rtl="0" eaLnBrk="1" latinLnBrk="0" hangingPunct="1">
      <a:defRPr sz="6800" kern="1200">
        <a:solidFill>
          <a:schemeClr val="tx1"/>
        </a:solidFill>
        <a:latin typeface="+mn-lt"/>
        <a:ea typeface="+mn-ea"/>
        <a:cs typeface="+mn-cs"/>
      </a:defRPr>
    </a:lvl4pPr>
    <a:lvl5pPr marL="6986190" algn="l" defTabSz="3493094" rtl="0" eaLnBrk="1" latinLnBrk="0" hangingPunct="1">
      <a:defRPr sz="6800" kern="1200">
        <a:solidFill>
          <a:schemeClr val="tx1"/>
        </a:solidFill>
        <a:latin typeface="+mn-lt"/>
        <a:ea typeface="+mn-ea"/>
        <a:cs typeface="+mn-cs"/>
      </a:defRPr>
    </a:lvl5pPr>
    <a:lvl6pPr marL="8732736" algn="l" defTabSz="3493094" rtl="0" eaLnBrk="1" latinLnBrk="0" hangingPunct="1">
      <a:defRPr sz="6800" kern="1200">
        <a:solidFill>
          <a:schemeClr val="tx1"/>
        </a:solidFill>
        <a:latin typeface="+mn-lt"/>
        <a:ea typeface="+mn-ea"/>
        <a:cs typeface="+mn-cs"/>
      </a:defRPr>
    </a:lvl6pPr>
    <a:lvl7pPr marL="10479284" algn="l" defTabSz="3493094" rtl="0" eaLnBrk="1" latinLnBrk="0" hangingPunct="1">
      <a:defRPr sz="6800" kern="1200">
        <a:solidFill>
          <a:schemeClr val="tx1"/>
        </a:solidFill>
        <a:latin typeface="+mn-lt"/>
        <a:ea typeface="+mn-ea"/>
        <a:cs typeface="+mn-cs"/>
      </a:defRPr>
    </a:lvl7pPr>
    <a:lvl8pPr marL="12225830" algn="l" defTabSz="3493094" rtl="0" eaLnBrk="1" latinLnBrk="0" hangingPunct="1">
      <a:defRPr sz="6800" kern="1200">
        <a:solidFill>
          <a:schemeClr val="tx1"/>
        </a:solidFill>
        <a:latin typeface="+mn-lt"/>
        <a:ea typeface="+mn-ea"/>
        <a:cs typeface="+mn-cs"/>
      </a:defRPr>
    </a:lvl8pPr>
    <a:lvl9pPr marL="13972380" algn="l" defTabSz="3493094" rtl="0" eaLnBrk="1" latinLnBrk="0" hangingPunct="1">
      <a:defRPr sz="6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896" userDrawn="1">
          <p15:clr>
            <a:srgbClr val="A4A3A4"/>
          </p15:clr>
        </p15:guide>
        <p15:guide id="2" pos="1209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FF9D"/>
    <a:srgbClr val="0000FF"/>
    <a:srgbClr val="FF00FF"/>
    <a:srgbClr val="05FF05"/>
    <a:srgbClr val="678AFF"/>
    <a:srgbClr val="0333FF"/>
    <a:srgbClr val="FFFF00"/>
    <a:srgbClr val="FF0005"/>
    <a:srgbClr val="062385"/>
    <a:srgbClr val="1A4BA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978" autoAdjust="0"/>
    <p:restoredTop sz="95729" autoAdjust="0"/>
  </p:normalViewPr>
  <p:slideViewPr>
    <p:cSldViewPr>
      <p:cViewPr>
        <p:scale>
          <a:sx n="28" d="100"/>
          <a:sy n="28" d="100"/>
        </p:scale>
        <p:origin x="776" y="384"/>
      </p:cViewPr>
      <p:guideLst>
        <p:guide orient="horz" pos="16896"/>
        <p:guide pos="12096"/>
      </p:guideLst>
    </p:cSldViewPr>
  </p:slideViewPr>
  <p:notesTextViewPr>
    <p:cViewPr>
      <p:scale>
        <a:sx n="120" d="100"/>
        <a:sy n="12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4" Type="http://schemas.openxmlformats.org/officeDocument/2006/relationships/handoutMaster" Target="handoutMasters/handoutMaster1.xml"/><Relationship Id="rId5" Type="http://schemas.openxmlformats.org/officeDocument/2006/relationships/presProps" Target="presProps.xml"/><Relationship Id="rId6" Type="http://schemas.openxmlformats.org/officeDocument/2006/relationships/viewProps" Target="viewProps.xml"/><Relationship Id="rId7" Type="http://schemas.openxmlformats.org/officeDocument/2006/relationships/theme" Target="theme/theme1.xml"/><Relationship Id="rId8" Type="http://schemas.openxmlformats.org/officeDocument/2006/relationships/tableStyles" Target="tableStyles.xml"/><Relationship Id="rId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27B708-2555-834C-97B8-35CDF758D659}" type="datetimeFigureOut">
              <a:rPr lang="en-US" smtClean="0"/>
              <a:t>4/18/19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314C12-B17B-E54E-8510-11A7CCA69E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3551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20B4C2-F4A6-4C68-B79C-AF276D18B33C}" type="datetimeFigureOut">
              <a:rPr lang="en-US" smtClean="0"/>
              <a:t>4/18/19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B13C92-9536-4648-B815-00E434E320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4304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8288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914400" algn="l" defTabSz="18288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828800" algn="l" defTabSz="18288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2743200" algn="l" defTabSz="18288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3657600" algn="l" defTabSz="18288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4572000" algn="l" defTabSz="18288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6400" algn="l" defTabSz="18288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400800" algn="l" defTabSz="18288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5200" algn="l" defTabSz="18288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13C92-9536-4648-B815-00E434E3202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5791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&quot; x 48&quot; Po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/>
          <p:cNvSpPr>
            <a:spLocks noGrp="1"/>
          </p:cNvSpPr>
          <p:nvPr>
            <p:ph type="title" hasCustomPrompt="1"/>
          </p:nvPr>
        </p:nvSpPr>
        <p:spPr>
          <a:xfrm>
            <a:off x="696687" y="609600"/>
            <a:ext cx="42497830" cy="3352800"/>
          </a:xfrm>
          <a:prstGeom prst="rect">
            <a:avLst/>
          </a:prstGeom>
          <a:solidFill>
            <a:srgbClr val="C4172F"/>
          </a:solidFill>
          <a:ln>
            <a:solidFill>
              <a:srgbClr val="C4172F"/>
            </a:solidFill>
          </a:ln>
        </p:spPr>
        <p:txBody>
          <a:bodyPr vert="horz" lIns="78373" tIns="39187" rIns="78373" bIns="39187" anchor="ctr" anchorCtr="1"/>
          <a:lstStyle>
            <a:lvl1pPr>
              <a:defRPr sz="6200" b="1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Poster Presentation Title</a:t>
            </a:r>
            <a:br>
              <a:rPr lang="en-US" dirty="0"/>
            </a:br>
            <a:r>
              <a:rPr lang="en-US" sz="4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List Author Name(s)</a:t>
            </a:r>
            <a:br>
              <a:rPr lang="en-US" sz="4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</a:br>
            <a:r>
              <a:rPr lang="en-US" sz="4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List Affiliated Institutions</a:t>
            </a:r>
            <a:endParaRPr lang="en-US" dirty="0"/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0" hasCustomPrompt="1"/>
          </p:nvPr>
        </p:nvSpPr>
        <p:spPr>
          <a:xfrm>
            <a:off x="696687" y="4267200"/>
            <a:ext cx="13585370" cy="1066800"/>
          </a:xfrm>
          <a:prstGeom prst="rect">
            <a:avLst/>
          </a:prstGeom>
          <a:solidFill>
            <a:srgbClr val="C4172F"/>
          </a:solidFill>
          <a:ln>
            <a:solidFill>
              <a:srgbClr val="C4172F"/>
            </a:solidFill>
          </a:ln>
        </p:spPr>
        <p:txBody>
          <a:bodyPr vert="horz" lIns="78373" tIns="39187" rIns="78373" bIns="39187"/>
          <a:lstStyle>
            <a:lvl1pPr marL="0" indent="0">
              <a:buNone/>
              <a:defRPr sz="4200" b="1" baseline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4200" dirty="0"/>
              <a:t>Abstract or Introduction</a:t>
            </a:r>
            <a:endParaRPr lang="en-US" dirty="0"/>
          </a:p>
        </p:txBody>
      </p:sp>
      <p:sp>
        <p:nvSpPr>
          <p:cNvPr id="24" name="Text Placeholder 23"/>
          <p:cNvSpPr>
            <a:spLocks noGrp="1"/>
          </p:cNvSpPr>
          <p:nvPr>
            <p:ph type="body" sz="quarter" idx="11" hasCustomPrompt="1"/>
          </p:nvPr>
        </p:nvSpPr>
        <p:spPr>
          <a:xfrm>
            <a:off x="696687" y="5638800"/>
            <a:ext cx="13585370" cy="8686800"/>
          </a:xfrm>
          <a:prstGeom prst="rect">
            <a:avLst/>
          </a:prstGeom>
        </p:spPr>
        <p:txBody>
          <a:bodyPr vert="horz" lIns="78373" tIns="39187" rIns="78373" bIns="39187"/>
          <a:lstStyle>
            <a:lvl1pPr marL="0" indent="0">
              <a:buNone/>
              <a:defRPr sz="2800" baseline="0"/>
            </a:lvl1pPr>
            <a:lvl2pPr marL="397308" indent="0">
              <a:buNone/>
              <a:defRPr sz="2800" baseline="0"/>
            </a:lvl2pPr>
            <a:lvl3pPr marL="772848" indent="0">
              <a:buNone/>
              <a:defRPr sz="2800" baseline="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en-US" dirty="0"/>
              <a:t>Any element of this template (colors, fonts, layouts, etc.) can be edited to suit your needs. To change the color of a title bar: right click the text box, select format shape, edit the “Fill” and “Line” your desired specifications.</a:t>
            </a:r>
          </a:p>
        </p:txBody>
      </p:sp>
      <p:sp>
        <p:nvSpPr>
          <p:cNvPr id="25" name="Text Placeholder 21"/>
          <p:cNvSpPr>
            <a:spLocks noGrp="1"/>
          </p:cNvSpPr>
          <p:nvPr>
            <p:ph type="body" sz="quarter" idx="12" hasCustomPrompt="1"/>
          </p:nvPr>
        </p:nvSpPr>
        <p:spPr>
          <a:xfrm>
            <a:off x="696687" y="14630400"/>
            <a:ext cx="13585370" cy="1066800"/>
          </a:xfrm>
          <a:prstGeom prst="rect">
            <a:avLst/>
          </a:prstGeom>
          <a:solidFill>
            <a:srgbClr val="C4172F"/>
          </a:solidFill>
          <a:ln>
            <a:solidFill>
              <a:srgbClr val="C4172F"/>
            </a:solidFill>
          </a:ln>
        </p:spPr>
        <p:txBody>
          <a:bodyPr vert="horz" lIns="78373" tIns="39187" rIns="78373" bIns="39187"/>
          <a:lstStyle>
            <a:lvl1pPr marL="0" indent="0">
              <a:buNone/>
              <a:defRPr sz="4200" b="1" baseline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4200" dirty="0"/>
              <a:t>Objectives</a:t>
            </a:r>
            <a:endParaRPr lang="en-US" dirty="0"/>
          </a:p>
        </p:txBody>
      </p:sp>
      <p:sp>
        <p:nvSpPr>
          <p:cNvPr id="26" name="Text Placeholder 23"/>
          <p:cNvSpPr>
            <a:spLocks noGrp="1"/>
          </p:cNvSpPr>
          <p:nvPr>
            <p:ph type="body" sz="quarter" idx="13" hasCustomPrompt="1"/>
          </p:nvPr>
        </p:nvSpPr>
        <p:spPr>
          <a:xfrm>
            <a:off x="696687" y="16002000"/>
            <a:ext cx="13585370" cy="7315200"/>
          </a:xfrm>
          <a:prstGeom prst="rect">
            <a:avLst/>
          </a:prstGeom>
        </p:spPr>
        <p:txBody>
          <a:bodyPr vert="horz" lIns="78373" tIns="39187" rIns="78373" bIns="39187"/>
          <a:lstStyle>
            <a:lvl1pPr marL="0" marR="0" indent="0" algn="l" defTabSz="349309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280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marL="0" marR="0" lvl="0" indent="0" algn="l" defTabSz="349309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To change the color of a title bar: right click the text box, select format shape, edit the “Fill” and “Line” your desired specifications.</a:t>
            </a:r>
          </a:p>
        </p:txBody>
      </p:sp>
      <p:sp>
        <p:nvSpPr>
          <p:cNvPr id="27" name="Text Placeholder 21"/>
          <p:cNvSpPr>
            <a:spLocks noGrp="1"/>
          </p:cNvSpPr>
          <p:nvPr>
            <p:ph type="body" sz="quarter" idx="14" hasCustomPrompt="1"/>
          </p:nvPr>
        </p:nvSpPr>
        <p:spPr>
          <a:xfrm>
            <a:off x="696687" y="23622000"/>
            <a:ext cx="13585370" cy="1066800"/>
          </a:xfrm>
          <a:prstGeom prst="rect">
            <a:avLst/>
          </a:prstGeom>
          <a:solidFill>
            <a:srgbClr val="C4172F"/>
          </a:solidFill>
          <a:ln>
            <a:solidFill>
              <a:srgbClr val="C4172F"/>
            </a:solidFill>
          </a:ln>
        </p:spPr>
        <p:txBody>
          <a:bodyPr vert="horz" lIns="78373" tIns="39187" rIns="78373" bIns="39187"/>
          <a:lstStyle>
            <a:lvl1pPr marL="0" indent="0">
              <a:buNone/>
              <a:defRPr sz="4200" b="1" baseline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4200" dirty="0"/>
              <a:t>Methods</a:t>
            </a:r>
            <a:endParaRPr lang="en-US" dirty="0"/>
          </a:p>
        </p:txBody>
      </p:sp>
      <p:sp>
        <p:nvSpPr>
          <p:cNvPr id="28" name="Text Placeholder 23"/>
          <p:cNvSpPr>
            <a:spLocks noGrp="1"/>
          </p:cNvSpPr>
          <p:nvPr>
            <p:ph type="body" sz="quarter" idx="15" hasCustomPrompt="1"/>
          </p:nvPr>
        </p:nvSpPr>
        <p:spPr>
          <a:xfrm>
            <a:off x="696687" y="24993600"/>
            <a:ext cx="13585370" cy="7315200"/>
          </a:xfrm>
          <a:prstGeom prst="rect">
            <a:avLst/>
          </a:prstGeom>
        </p:spPr>
        <p:txBody>
          <a:bodyPr vert="horz" lIns="78373" tIns="39187" rIns="78373" bIns="39187"/>
          <a:lstStyle>
            <a:lvl1pPr marL="0" marR="0" indent="0" algn="l" defTabSz="349309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280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marL="0" marR="0" lvl="0" indent="0" algn="l" defTabSz="349309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Copy and paste title bars and text boxes to create additional sections.</a:t>
            </a:r>
          </a:p>
        </p:txBody>
      </p:sp>
      <p:sp>
        <p:nvSpPr>
          <p:cNvPr id="29" name="Text Placeholder 21"/>
          <p:cNvSpPr>
            <a:spLocks noGrp="1"/>
          </p:cNvSpPr>
          <p:nvPr>
            <p:ph type="body" sz="quarter" idx="16" hasCustomPrompt="1"/>
          </p:nvPr>
        </p:nvSpPr>
        <p:spPr>
          <a:xfrm>
            <a:off x="15152917" y="4267200"/>
            <a:ext cx="13585370" cy="1066800"/>
          </a:xfrm>
          <a:prstGeom prst="rect">
            <a:avLst/>
          </a:prstGeom>
          <a:solidFill>
            <a:srgbClr val="C4172F"/>
          </a:solidFill>
          <a:ln>
            <a:solidFill>
              <a:srgbClr val="C4172F"/>
            </a:solidFill>
          </a:ln>
        </p:spPr>
        <p:txBody>
          <a:bodyPr vert="horz" lIns="78373" tIns="39187" rIns="78373" bIns="39187"/>
          <a:lstStyle>
            <a:lvl1pPr marL="0" indent="0">
              <a:buNone/>
              <a:defRPr sz="4200" b="1" baseline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4200" dirty="0"/>
              <a:t>Results</a:t>
            </a:r>
            <a:endParaRPr lang="en-US" dirty="0"/>
          </a:p>
        </p:txBody>
      </p:sp>
      <p:sp>
        <p:nvSpPr>
          <p:cNvPr id="30" name="Text Placeholder 23"/>
          <p:cNvSpPr>
            <a:spLocks noGrp="1"/>
          </p:cNvSpPr>
          <p:nvPr>
            <p:ph type="body" sz="quarter" idx="17"/>
          </p:nvPr>
        </p:nvSpPr>
        <p:spPr>
          <a:xfrm>
            <a:off x="29609145" y="24993600"/>
            <a:ext cx="13585370" cy="7315200"/>
          </a:xfrm>
          <a:prstGeom prst="rect">
            <a:avLst/>
          </a:prstGeom>
        </p:spPr>
        <p:txBody>
          <a:bodyPr vert="horz" lIns="78373" tIns="39187" rIns="78373" bIns="39187"/>
          <a:lstStyle>
            <a:lvl1pPr>
              <a:defRPr sz="280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1" name="Text Placeholder 21"/>
          <p:cNvSpPr>
            <a:spLocks noGrp="1"/>
          </p:cNvSpPr>
          <p:nvPr>
            <p:ph type="body" sz="quarter" idx="18" hasCustomPrompt="1"/>
          </p:nvPr>
        </p:nvSpPr>
        <p:spPr>
          <a:xfrm>
            <a:off x="29609145" y="4267200"/>
            <a:ext cx="13585370" cy="1066800"/>
          </a:xfrm>
          <a:prstGeom prst="rect">
            <a:avLst/>
          </a:prstGeom>
          <a:solidFill>
            <a:srgbClr val="C4172F"/>
          </a:solidFill>
          <a:ln>
            <a:solidFill>
              <a:srgbClr val="C4172F"/>
            </a:solidFill>
          </a:ln>
        </p:spPr>
        <p:txBody>
          <a:bodyPr vert="horz" lIns="78373" tIns="39187" rIns="78373" bIns="39187"/>
          <a:lstStyle>
            <a:lvl1pPr marL="0" indent="0">
              <a:buNone/>
              <a:defRPr sz="4200" b="1" baseline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4200" dirty="0"/>
              <a:t>Conclusion</a:t>
            </a:r>
            <a:endParaRPr lang="en-US" dirty="0"/>
          </a:p>
        </p:txBody>
      </p:sp>
      <p:sp>
        <p:nvSpPr>
          <p:cNvPr id="32" name="Text Placeholder 23"/>
          <p:cNvSpPr>
            <a:spLocks noGrp="1"/>
          </p:cNvSpPr>
          <p:nvPr>
            <p:ph type="body" sz="quarter" idx="19"/>
          </p:nvPr>
        </p:nvSpPr>
        <p:spPr>
          <a:xfrm>
            <a:off x="29609145" y="5638800"/>
            <a:ext cx="13585370" cy="17678400"/>
          </a:xfrm>
          <a:prstGeom prst="rect">
            <a:avLst/>
          </a:prstGeom>
        </p:spPr>
        <p:txBody>
          <a:bodyPr vert="horz" lIns="78373" tIns="39187" rIns="78373" bIns="39187"/>
          <a:lstStyle>
            <a:lvl1pPr>
              <a:defRPr sz="280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3" name="Text Placeholder 21"/>
          <p:cNvSpPr>
            <a:spLocks noGrp="1"/>
          </p:cNvSpPr>
          <p:nvPr>
            <p:ph type="body" sz="quarter" idx="20" hasCustomPrompt="1"/>
          </p:nvPr>
        </p:nvSpPr>
        <p:spPr>
          <a:xfrm>
            <a:off x="29609145" y="23622000"/>
            <a:ext cx="13585370" cy="1066800"/>
          </a:xfrm>
          <a:prstGeom prst="rect">
            <a:avLst/>
          </a:prstGeom>
          <a:solidFill>
            <a:srgbClr val="C4172F"/>
          </a:solidFill>
          <a:ln>
            <a:solidFill>
              <a:srgbClr val="C4172F"/>
            </a:solidFill>
          </a:ln>
        </p:spPr>
        <p:txBody>
          <a:bodyPr vert="horz" lIns="78373" tIns="39187" rIns="78373" bIns="39187"/>
          <a:lstStyle>
            <a:lvl1pPr marL="0" indent="0">
              <a:buNone/>
              <a:defRPr sz="4200" b="1" baseline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4200" dirty="0"/>
              <a:t>References</a:t>
            </a:r>
            <a:endParaRPr lang="en-US" dirty="0"/>
          </a:p>
        </p:txBody>
      </p:sp>
      <p:sp>
        <p:nvSpPr>
          <p:cNvPr id="34" name="Text Placeholder 23"/>
          <p:cNvSpPr>
            <a:spLocks noGrp="1"/>
          </p:cNvSpPr>
          <p:nvPr>
            <p:ph type="body" sz="quarter" idx="21" hasCustomPrompt="1"/>
          </p:nvPr>
        </p:nvSpPr>
        <p:spPr>
          <a:xfrm>
            <a:off x="15152917" y="5638800"/>
            <a:ext cx="13585370" cy="26670000"/>
          </a:xfrm>
          <a:prstGeom prst="rect">
            <a:avLst/>
          </a:prstGeom>
        </p:spPr>
        <p:txBody>
          <a:bodyPr vert="horz" lIns="78373" tIns="39187" rIns="78373" bIns="39187"/>
          <a:lstStyle>
            <a:lvl1pPr marL="0" indent="0">
              <a:buNone/>
              <a:defRPr sz="2800" baseline="0"/>
            </a:lvl1pPr>
            <a:lvl2pPr marL="397308" indent="0">
              <a:buNone/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en-US" dirty="0"/>
              <a:t>Remember to save all charts, graphs, and tables as 300DPI images prior to inserting them into your posters. Doing so will ensure the best results when printing your posters.</a:t>
            </a:r>
          </a:p>
        </p:txBody>
      </p:sp>
      <p:sp>
        <p:nvSpPr>
          <p:cNvPr id="36" name="Picture Placeholder 35"/>
          <p:cNvSpPr>
            <a:spLocks noGrp="1"/>
          </p:cNvSpPr>
          <p:nvPr>
            <p:ph type="pic" sz="quarter" idx="22" hasCustomPrompt="1"/>
          </p:nvPr>
        </p:nvSpPr>
        <p:spPr>
          <a:xfrm>
            <a:off x="1219205" y="914400"/>
            <a:ext cx="3135086" cy="2743200"/>
          </a:xfrm>
          <a:prstGeom prst="rect">
            <a:avLst/>
          </a:prstGeom>
          <a:solidFill>
            <a:schemeClr val="bg1"/>
          </a:solidFill>
        </p:spPr>
        <p:txBody>
          <a:bodyPr vert="horz" lIns="78373" tIns="39187" rIns="78373" bIns="39187"/>
          <a:lstStyle>
            <a:lvl1pPr marL="0" indent="0">
              <a:buNone/>
              <a:defRPr sz="2000"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37" name="Picture Placeholder 35"/>
          <p:cNvSpPr>
            <a:spLocks noGrp="1"/>
          </p:cNvSpPr>
          <p:nvPr>
            <p:ph type="pic" sz="quarter" idx="23" hasCustomPrompt="1"/>
          </p:nvPr>
        </p:nvSpPr>
        <p:spPr>
          <a:xfrm>
            <a:off x="39711091" y="914400"/>
            <a:ext cx="3135086" cy="2743200"/>
          </a:xfrm>
          <a:prstGeom prst="rect">
            <a:avLst/>
          </a:prstGeom>
          <a:solidFill>
            <a:schemeClr val="bg1"/>
          </a:solidFill>
        </p:spPr>
        <p:txBody>
          <a:bodyPr vert="horz" lIns="78373" tIns="39187" rIns="78373" bIns="39187"/>
          <a:lstStyle>
            <a:lvl1pPr marL="0" indent="0">
              <a:buNone/>
              <a:defRPr sz="2000"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39" name="Chart Placeholder 38"/>
          <p:cNvSpPr>
            <a:spLocks noGrp="1"/>
          </p:cNvSpPr>
          <p:nvPr>
            <p:ph type="chart" sz="quarter" idx="24"/>
          </p:nvPr>
        </p:nvSpPr>
        <p:spPr>
          <a:xfrm>
            <a:off x="16197949" y="16154400"/>
            <a:ext cx="11495314" cy="6705600"/>
          </a:xfrm>
          <a:prstGeom prst="rect">
            <a:avLst/>
          </a:prstGeom>
        </p:spPr>
        <p:txBody>
          <a:bodyPr vert="horz" lIns="78373" tIns="39187" rIns="78373" bIns="39187"/>
          <a:lstStyle>
            <a:lvl1pPr marL="0" indent="0">
              <a:buNone/>
              <a:defRPr sz="2800"/>
            </a:lvl1pPr>
          </a:lstStyle>
          <a:p>
            <a:endParaRPr lang="en-US" dirty="0"/>
          </a:p>
        </p:txBody>
      </p:sp>
      <p:sp>
        <p:nvSpPr>
          <p:cNvPr id="40" name="Chart Placeholder 38"/>
          <p:cNvSpPr>
            <a:spLocks noGrp="1"/>
          </p:cNvSpPr>
          <p:nvPr>
            <p:ph type="chart" sz="quarter" idx="25"/>
          </p:nvPr>
        </p:nvSpPr>
        <p:spPr>
          <a:xfrm>
            <a:off x="16197949" y="24536400"/>
            <a:ext cx="11495314" cy="6705600"/>
          </a:xfrm>
          <a:prstGeom prst="rect">
            <a:avLst/>
          </a:prstGeom>
        </p:spPr>
        <p:txBody>
          <a:bodyPr vert="horz" lIns="78373" tIns="39187" rIns="78373" bIns="39187"/>
          <a:lstStyle>
            <a:lvl1pPr marL="0" indent="0">
              <a:buNone/>
              <a:defRPr sz="2800"/>
            </a:lvl1pPr>
          </a:lstStyle>
          <a:p>
            <a:endParaRPr lang="en-US" dirty="0"/>
          </a:p>
        </p:txBody>
      </p:sp>
      <p:pic>
        <p:nvPicPr>
          <p:cNvPr id="4" name="Picture 3" descr="Logo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38400" y="32416772"/>
            <a:ext cx="2743200" cy="438912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ctr" defTabSz="3493094" rtl="0" eaLnBrk="1" latinLnBrk="0" hangingPunct="1">
        <a:spcBef>
          <a:spcPct val="0"/>
        </a:spcBef>
        <a:buNone/>
        <a:defRPr sz="16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309912" indent="-1309912" algn="l" defTabSz="3493094" rtl="0" eaLnBrk="1" latinLnBrk="0" hangingPunct="1">
        <a:spcBef>
          <a:spcPct val="20000"/>
        </a:spcBef>
        <a:buFont typeface="Arial" pitchFamily="34" charset="0"/>
        <a:buChar char="•"/>
        <a:defRPr sz="12200" kern="1200">
          <a:solidFill>
            <a:schemeClr val="tx1"/>
          </a:solidFill>
          <a:latin typeface="+mn-lt"/>
          <a:ea typeface="+mn-ea"/>
          <a:cs typeface="+mn-cs"/>
        </a:defRPr>
      </a:lvl1pPr>
      <a:lvl2pPr marL="2838140" indent="-1091592" algn="l" defTabSz="3493094" rtl="0" eaLnBrk="1" latinLnBrk="0" hangingPunct="1">
        <a:spcBef>
          <a:spcPct val="20000"/>
        </a:spcBef>
        <a:buFont typeface="Arial" pitchFamily="34" charset="0"/>
        <a:buChar char="–"/>
        <a:defRPr sz="10600" kern="1200">
          <a:solidFill>
            <a:schemeClr val="tx1"/>
          </a:solidFill>
          <a:latin typeface="+mn-lt"/>
          <a:ea typeface="+mn-ea"/>
          <a:cs typeface="+mn-cs"/>
        </a:defRPr>
      </a:lvl2pPr>
      <a:lvl3pPr marL="4366370" indent="-873274" algn="l" defTabSz="3493094" rtl="0" eaLnBrk="1" latinLnBrk="0" hangingPunct="1">
        <a:spcBef>
          <a:spcPct val="20000"/>
        </a:spcBef>
        <a:buFont typeface="Arial" pitchFamily="34" charset="0"/>
        <a:buChar char="•"/>
        <a:defRPr sz="9000" kern="1200">
          <a:solidFill>
            <a:schemeClr val="tx1"/>
          </a:solidFill>
          <a:latin typeface="+mn-lt"/>
          <a:ea typeface="+mn-ea"/>
          <a:cs typeface="+mn-cs"/>
        </a:defRPr>
      </a:lvl3pPr>
      <a:lvl4pPr marL="6112916" indent="-873274" algn="l" defTabSz="3493094" rtl="0" eaLnBrk="1" latinLnBrk="0" hangingPunct="1">
        <a:spcBef>
          <a:spcPct val="20000"/>
        </a:spcBef>
        <a:buFont typeface="Arial" pitchFamily="34" charset="0"/>
        <a:buChar char="–"/>
        <a:defRPr sz="7800" kern="1200">
          <a:solidFill>
            <a:schemeClr val="tx1"/>
          </a:solidFill>
          <a:latin typeface="+mn-lt"/>
          <a:ea typeface="+mn-ea"/>
          <a:cs typeface="+mn-cs"/>
        </a:defRPr>
      </a:lvl4pPr>
      <a:lvl5pPr marL="7859464" indent="-873274" algn="l" defTabSz="3493094" rtl="0" eaLnBrk="1" latinLnBrk="0" hangingPunct="1">
        <a:spcBef>
          <a:spcPct val="20000"/>
        </a:spcBef>
        <a:buFont typeface="Arial" pitchFamily="34" charset="0"/>
        <a:buChar char="»"/>
        <a:defRPr sz="7800" kern="1200">
          <a:solidFill>
            <a:schemeClr val="tx1"/>
          </a:solidFill>
          <a:latin typeface="+mn-lt"/>
          <a:ea typeface="+mn-ea"/>
          <a:cs typeface="+mn-cs"/>
        </a:defRPr>
      </a:lvl5pPr>
      <a:lvl6pPr marL="9606010" indent="-873274" algn="l" defTabSz="3493094" rtl="0" eaLnBrk="1" latinLnBrk="0" hangingPunct="1">
        <a:spcBef>
          <a:spcPct val="20000"/>
        </a:spcBef>
        <a:buFont typeface="Arial" pitchFamily="34" charset="0"/>
        <a:buChar char="•"/>
        <a:defRPr sz="7800" kern="1200">
          <a:solidFill>
            <a:schemeClr val="tx1"/>
          </a:solidFill>
          <a:latin typeface="+mn-lt"/>
          <a:ea typeface="+mn-ea"/>
          <a:cs typeface="+mn-cs"/>
        </a:defRPr>
      </a:lvl6pPr>
      <a:lvl7pPr marL="11352556" indent="-873274" algn="l" defTabSz="3493094" rtl="0" eaLnBrk="1" latinLnBrk="0" hangingPunct="1">
        <a:spcBef>
          <a:spcPct val="20000"/>
        </a:spcBef>
        <a:buFont typeface="Arial" pitchFamily="34" charset="0"/>
        <a:buChar char="•"/>
        <a:defRPr sz="7800" kern="1200">
          <a:solidFill>
            <a:schemeClr val="tx1"/>
          </a:solidFill>
          <a:latin typeface="+mn-lt"/>
          <a:ea typeface="+mn-ea"/>
          <a:cs typeface="+mn-cs"/>
        </a:defRPr>
      </a:lvl7pPr>
      <a:lvl8pPr marL="13099106" indent="-873274" algn="l" defTabSz="3493094" rtl="0" eaLnBrk="1" latinLnBrk="0" hangingPunct="1">
        <a:spcBef>
          <a:spcPct val="20000"/>
        </a:spcBef>
        <a:buFont typeface="Arial" pitchFamily="34" charset="0"/>
        <a:buChar char="•"/>
        <a:defRPr sz="7800" kern="1200">
          <a:solidFill>
            <a:schemeClr val="tx1"/>
          </a:solidFill>
          <a:latin typeface="+mn-lt"/>
          <a:ea typeface="+mn-ea"/>
          <a:cs typeface="+mn-cs"/>
        </a:defRPr>
      </a:lvl8pPr>
      <a:lvl9pPr marL="14845652" indent="-873274" algn="l" defTabSz="3493094" rtl="0" eaLnBrk="1" latinLnBrk="0" hangingPunct="1">
        <a:spcBef>
          <a:spcPct val="20000"/>
        </a:spcBef>
        <a:buFont typeface="Arial" pitchFamily="34" charset="0"/>
        <a:buChar char="•"/>
        <a:defRPr sz="7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93094" rtl="0" eaLnBrk="1" latinLnBrk="0" hangingPunct="1">
        <a:defRPr sz="6800" kern="1200">
          <a:solidFill>
            <a:schemeClr val="tx1"/>
          </a:solidFill>
          <a:latin typeface="+mn-lt"/>
          <a:ea typeface="+mn-ea"/>
          <a:cs typeface="+mn-cs"/>
        </a:defRPr>
      </a:lvl1pPr>
      <a:lvl2pPr marL="1746546" algn="l" defTabSz="3493094" rtl="0" eaLnBrk="1" latinLnBrk="0" hangingPunct="1">
        <a:defRPr sz="6800" kern="1200">
          <a:solidFill>
            <a:schemeClr val="tx1"/>
          </a:solidFill>
          <a:latin typeface="+mn-lt"/>
          <a:ea typeface="+mn-ea"/>
          <a:cs typeface="+mn-cs"/>
        </a:defRPr>
      </a:lvl2pPr>
      <a:lvl3pPr marL="3493094" algn="l" defTabSz="3493094" rtl="0" eaLnBrk="1" latinLnBrk="0" hangingPunct="1">
        <a:defRPr sz="6800" kern="1200">
          <a:solidFill>
            <a:schemeClr val="tx1"/>
          </a:solidFill>
          <a:latin typeface="+mn-lt"/>
          <a:ea typeface="+mn-ea"/>
          <a:cs typeface="+mn-cs"/>
        </a:defRPr>
      </a:lvl3pPr>
      <a:lvl4pPr marL="5239642" algn="l" defTabSz="3493094" rtl="0" eaLnBrk="1" latinLnBrk="0" hangingPunct="1">
        <a:defRPr sz="6800" kern="1200">
          <a:solidFill>
            <a:schemeClr val="tx1"/>
          </a:solidFill>
          <a:latin typeface="+mn-lt"/>
          <a:ea typeface="+mn-ea"/>
          <a:cs typeface="+mn-cs"/>
        </a:defRPr>
      </a:lvl4pPr>
      <a:lvl5pPr marL="6986190" algn="l" defTabSz="3493094" rtl="0" eaLnBrk="1" latinLnBrk="0" hangingPunct="1">
        <a:defRPr sz="6800" kern="1200">
          <a:solidFill>
            <a:schemeClr val="tx1"/>
          </a:solidFill>
          <a:latin typeface="+mn-lt"/>
          <a:ea typeface="+mn-ea"/>
          <a:cs typeface="+mn-cs"/>
        </a:defRPr>
      </a:lvl5pPr>
      <a:lvl6pPr marL="8732736" algn="l" defTabSz="3493094" rtl="0" eaLnBrk="1" latinLnBrk="0" hangingPunct="1">
        <a:defRPr sz="6800" kern="1200">
          <a:solidFill>
            <a:schemeClr val="tx1"/>
          </a:solidFill>
          <a:latin typeface="+mn-lt"/>
          <a:ea typeface="+mn-ea"/>
          <a:cs typeface="+mn-cs"/>
        </a:defRPr>
      </a:lvl6pPr>
      <a:lvl7pPr marL="10479284" algn="l" defTabSz="3493094" rtl="0" eaLnBrk="1" latinLnBrk="0" hangingPunct="1">
        <a:defRPr sz="6800" kern="1200">
          <a:solidFill>
            <a:schemeClr val="tx1"/>
          </a:solidFill>
          <a:latin typeface="+mn-lt"/>
          <a:ea typeface="+mn-ea"/>
          <a:cs typeface="+mn-cs"/>
        </a:defRPr>
      </a:lvl7pPr>
      <a:lvl8pPr marL="12225830" algn="l" defTabSz="3493094" rtl="0" eaLnBrk="1" latinLnBrk="0" hangingPunct="1">
        <a:defRPr sz="6800" kern="1200">
          <a:solidFill>
            <a:schemeClr val="tx1"/>
          </a:solidFill>
          <a:latin typeface="+mn-lt"/>
          <a:ea typeface="+mn-ea"/>
          <a:cs typeface="+mn-cs"/>
        </a:defRPr>
      </a:lvl8pPr>
      <a:lvl9pPr marL="13972380" algn="l" defTabSz="3493094" rtl="0" eaLnBrk="1" latinLnBrk="0" hangingPunct="1">
        <a:defRPr sz="6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png"/><Relationship Id="rId20" Type="http://schemas.openxmlformats.org/officeDocument/2006/relationships/image" Target="../media/image19.png"/><Relationship Id="rId21" Type="http://schemas.openxmlformats.org/officeDocument/2006/relationships/image" Target="../media/image20.png"/><Relationship Id="rId22" Type="http://schemas.openxmlformats.org/officeDocument/2006/relationships/image" Target="../media/image21.png"/><Relationship Id="rId23" Type="http://schemas.openxmlformats.org/officeDocument/2006/relationships/image" Target="../media/image22.png"/><Relationship Id="rId24" Type="http://schemas.openxmlformats.org/officeDocument/2006/relationships/image" Target="../media/image23.png"/><Relationship Id="rId25" Type="http://schemas.openxmlformats.org/officeDocument/2006/relationships/image" Target="../media/image24.png"/><Relationship Id="rId26" Type="http://schemas.openxmlformats.org/officeDocument/2006/relationships/image" Target="../media/image25.png"/><Relationship Id="rId10" Type="http://schemas.openxmlformats.org/officeDocument/2006/relationships/image" Target="../media/image9.png"/><Relationship Id="rId11" Type="http://schemas.openxmlformats.org/officeDocument/2006/relationships/image" Target="../media/image10.png"/><Relationship Id="rId12" Type="http://schemas.openxmlformats.org/officeDocument/2006/relationships/image" Target="../media/image11.emf"/><Relationship Id="rId13" Type="http://schemas.openxmlformats.org/officeDocument/2006/relationships/image" Target="../media/image12.png"/><Relationship Id="rId14" Type="http://schemas.openxmlformats.org/officeDocument/2006/relationships/image" Target="../media/image13.JPG"/><Relationship Id="rId15" Type="http://schemas.openxmlformats.org/officeDocument/2006/relationships/image" Target="../media/image14.JPG"/><Relationship Id="rId16" Type="http://schemas.openxmlformats.org/officeDocument/2006/relationships/image" Target="../media/image15.png"/><Relationship Id="rId17" Type="http://schemas.openxmlformats.org/officeDocument/2006/relationships/image" Target="../media/image16.png"/><Relationship Id="rId18" Type="http://schemas.openxmlformats.org/officeDocument/2006/relationships/image" Target="../media/image17.png"/><Relationship Id="rId19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Picture 6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54072" y="9655009"/>
            <a:ext cx="7012402" cy="525780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42145" y="28478141"/>
            <a:ext cx="9058615" cy="398305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42145" y="24691272"/>
            <a:ext cx="9101114" cy="4001747"/>
          </a:xfrm>
          <a:prstGeom prst="rect">
            <a:avLst/>
          </a:prstGeom>
        </p:spPr>
      </p:pic>
      <p:grpSp>
        <p:nvGrpSpPr>
          <p:cNvPr id="50" name="Group 49"/>
          <p:cNvGrpSpPr/>
          <p:nvPr/>
        </p:nvGrpSpPr>
        <p:grpSpPr>
          <a:xfrm>
            <a:off x="847834" y="15597100"/>
            <a:ext cx="13925668" cy="5435514"/>
            <a:chOff x="847834" y="17295133"/>
            <a:chExt cx="18551967" cy="7241267"/>
          </a:xfrm>
        </p:grpSpPr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7834" y="17295133"/>
              <a:ext cx="18551967" cy="7200739"/>
            </a:xfrm>
            <a:prstGeom prst="rect">
              <a:avLst/>
            </a:prstGeom>
          </p:spPr>
        </p:pic>
        <p:sp>
          <p:nvSpPr>
            <p:cNvPr id="48" name="Rectangle 47"/>
            <p:cNvSpPr/>
            <p:nvPr/>
          </p:nvSpPr>
          <p:spPr>
            <a:xfrm>
              <a:off x="11494506" y="22067627"/>
              <a:ext cx="5137779" cy="24687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392" name="Rectangle 391"/>
            <p:cNvSpPr/>
            <p:nvPr/>
          </p:nvSpPr>
          <p:spPr>
            <a:xfrm>
              <a:off x="12181830" y="20526999"/>
              <a:ext cx="1455335" cy="226394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charset="0"/>
                <a:ea typeface="Calibri" charset="0"/>
                <a:cs typeface="Calibri" charset="0"/>
              </a:endParaRPr>
            </a:p>
          </p:txBody>
        </p:sp>
      </p:grpSp>
      <p:pic>
        <p:nvPicPr>
          <p:cNvPr id="43" name="Picture 4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191" y="6509030"/>
            <a:ext cx="13000534" cy="5030455"/>
          </a:xfrm>
          <a:prstGeom prst="rect">
            <a:avLst/>
          </a:prstGeom>
        </p:spPr>
      </p:pic>
      <p:sp>
        <p:nvSpPr>
          <p:cNvPr id="19" name="Title 18"/>
          <p:cNvSpPr>
            <a:spLocks noGrp="1"/>
          </p:cNvSpPr>
          <p:nvPr>
            <p:ph type="title"/>
          </p:nvPr>
        </p:nvSpPr>
        <p:spPr>
          <a:xfrm>
            <a:off x="696687" y="609600"/>
            <a:ext cx="42497830" cy="4268010"/>
          </a:xfrm>
          <a:solidFill>
            <a:srgbClr val="062385"/>
          </a:solidFill>
          <a:ln>
            <a:noFill/>
          </a:ln>
        </p:spPr>
        <p:txBody>
          <a:bodyPr/>
          <a:lstStyle/>
          <a:p>
            <a:r>
              <a:rPr lang="en-US" sz="8800" b="0" dirty="0" smtClean="0">
                <a:latin typeface="Calibri" charset="0"/>
                <a:ea typeface="Calibri" charset="0"/>
                <a:cs typeface="Calibri" charset="0"/>
              </a:rPr>
              <a:t>Automotive Application of an Advanced Power Conversion</a:t>
            </a:r>
            <a:br>
              <a:rPr lang="en-US" sz="8800" b="0" dirty="0" smtClean="0">
                <a:latin typeface="Calibri" charset="0"/>
                <a:ea typeface="Calibri" charset="0"/>
                <a:cs typeface="Calibri" charset="0"/>
              </a:rPr>
            </a:br>
            <a:r>
              <a:rPr lang="en-US" sz="8800" b="0" dirty="0" smtClean="0">
                <a:latin typeface="Calibri" charset="0"/>
                <a:ea typeface="Calibri" charset="0"/>
                <a:cs typeface="Calibri" charset="0"/>
              </a:rPr>
              <a:t>for Brushless Motor Control</a:t>
            </a:r>
            <a:r>
              <a:rPr lang="en-US" sz="3200" dirty="0">
                <a:latin typeface="Calibri" charset="0"/>
                <a:ea typeface="Calibri" charset="0"/>
                <a:cs typeface="Calibri" charset="0"/>
              </a:rPr>
              <a:t/>
            </a:r>
            <a:br>
              <a:rPr lang="en-US" sz="3200" dirty="0">
                <a:latin typeface="Calibri" charset="0"/>
                <a:ea typeface="Calibri" charset="0"/>
                <a:cs typeface="Calibri" charset="0"/>
              </a:rPr>
            </a:br>
            <a:r>
              <a:rPr lang="en-US" sz="3600" b="0" dirty="0" smtClean="0">
                <a:latin typeface="Calibri" charset="0"/>
                <a:ea typeface="Calibri" charset="0"/>
                <a:cs typeface="Calibri" charset="0"/>
              </a:rPr>
              <a:t>Gerry Chen, </a:t>
            </a:r>
            <a:r>
              <a:rPr lang="en-US" sz="3600" b="0" dirty="0" err="1" smtClean="0">
                <a:latin typeface="Calibri" charset="0"/>
                <a:ea typeface="Calibri" charset="0"/>
                <a:cs typeface="Calibri" charset="0"/>
              </a:rPr>
              <a:t>Zhongxi</a:t>
            </a:r>
            <a:r>
              <a:rPr lang="en-US" sz="3600" b="0" dirty="0" smtClean="0">
                <a:latin typeface="Calibri" charset="0"/>
                <a:ea typeface="Calibri" charset="0"/>
                <a:cs typeface="Calibri" charset="0"/>
              </a:rPr>
              <a:t> Li, Carol Xia, Raj  </a:t>
            </a:r>
            <a:r>
              <a:rPr lang="en-US" sz="3600" b="0" dirty="0" err="1" smtClean="0">
                <a:latin typeface="Calibri" charset="0"/>
                <a:ea typeface="Calibri" charset="0"/>
                <a:cs typeface="Calibri" charset="0"/>
              </a:rPr>
              <a:t>Borra</a:t>
            </a:r>
            <a:r>
              <a:rPr lang="en-US" sz="3600" b="0" dirty="0" smtClean="0">
                <a:latin typeface="Calibri" charset="0"/>
                <a:ea typeface="Calibri" charset="0"/>
                <a:cs typeface="Calibri" charset="0"/>
              </a:rPr>
              <a:t>, Sam </a:t>
            </a:r>
            <a:r>
              <a:rPr lang="en-US" sz="3600" b="0" dirty="0" err="1" smtClean="0">
                <a:latin typeface="Calibri" charset="0"/>
                <a:ea typeface="Calibri" charset="0"/>
                <a:cs typeface="Calibri" charset="0"/>
              </a:rPr>
              <a:t>Osheroff</a:t>
            </a:r>
            <a:r>
              <a:rPr lang="en-US" sz="3600" b="0" dirty="0" smtClean="0">
                <a:latin typeface="Calibri" charset="0"/>
                <a:ea typeface="Calibri" charset="0"/>
                <a:cs typeface="Calibri" charset="0"/>
              </a:rPr>
              <a:t>, </a:t>
            </a:r>
            <a:r>
              <a:rPr lang="en-US" sz="3600" b="0" dirty="0" smtClean="0">
                <a:latin typeface="Calibri" charset="0"/>
                <a:ea typeface="Calibri" charset="0"/>
                <a:cs typeface="Calibri" charset="0"/>
              </a:rPr>
              <a:t>Stefan Goetz, </a:t>
            </a:r>
            <a:r>
              <a:rPr lang="en-US" sz="3600" b="0" dirty="0">
                <a:latin typeface="Calibri" charset="0"/>
                <a:ea typeface="Calibri" charset="0"/>
                <a:cs typeface="Calibri" charset="0"/>
              </a:rPr>
              <a:t>Angel </a:t>
            </a:r>
            <a:r>
              <a:rPr lang="en-US" sz="3600" b="0" dirty="0" err="1" smtClean="0">
                <a:latin typeface="Calibri" charset="0"/>
                <a:ea typeface="Calibri" charset="0"/>
                <a:cs typeface="Calibri" charset="0"/>
              </a:rPr>
              <a:t>Peterchev</a:t>
            </a:r>
            <a:r>
              <a:rPr lang="en-US" sz="4000" b="0" dirty="0" smtClean="0">
                <a:latin typeface="Calibri" charset="0"/>
                <a:ea typeface="Calibri" charset="0"/>
                <a:cs typeface="Calibri" charset="0"/>
              </a:rPr>
              <a:t/>
            </a:r>
            <a:br>
              <a:rPr lang="en-US" sz="4000" b="0" dirty="0" smtClean="0">
                <a:latin typeface="Calibri" charset="0"/>
                <a:ea typeface="Calibri" charset="0"/>
                <a:cs typeface="Calibri" charset="0"/>
              </a:rPr>
            </a:br>
            <a:r>
              <a:rPr lang="en-US" sz="3600" b="0" i="1" dirty="0" smtClean="0">
                <a:latin typeface="Calibri" charset="0"/>
                <a:ea typeface="Calibri" charset="0"/>
                <a:cs typeface="Calibri" charset="0"/>
              </a:rPr>
              <a:t>Duke University, Durham, USA</a:t>
            </a:r>
            <a:endParaRPr lang="en-US" sz="5600" b="0" i="1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0"/>
          </p:nvPr>
        </p:nvSpPr>
        <p:spPr>
          <a:xfrm>
            <a:off x="696684" y="5334000"/>
            <a:ext cx="14345210" cy="1005840"/>
          </a:xfrm>
          <a:solidFill>
            <a:srgbClr val="062385"/>
          </a:solidFill>
          <a:ln>
            <a:solidFill>
              <a:srgbClr val="09306B"/>
            </a:solidFill>
          </a:ln>
        </p:spPr>
        <p:txBody>
          <a:bodyPr/>
          <a:lstStyle/>
          <a:p>
            <a:r>
              <a:rPr lang="en-US" sz="5400" dirty="0" smtClean="0">
                <a:latin typeface="Calibri" charset="0"/>
                <a:ea typeface="Calibri" charset="0"/>
                <a:cs typeface="Calibri" charset="0"/>
              </a:rPr>
              <a:t> State </a:t>
            </a:r>
            <a:r>
              <a:rPr lang="en-US" sz="5400" dirty="0">
                <a:latin typeface="Calibri" charset="0"/>
                <a:ea typeface="Calibri" charset="0"/>
                <a:cs typeface="Calibri" charset="0"/>
              </a:rPr>
              <a:t>of Art Electrical Vehicle and Problems</a:t>
            </a:r>
          </a:p>
        </p:txBody>
      </p:sp>
      <p:sp>
        <p:nvSpPr>
          <p:cNvPr id="27" name="Text Placeholder 26"/>
          <p:cNvSpPr>
            <a:spLocks noGrp="1"/>
          </p:cNvSpPr>
          <p:nvPr>
            <p:ph type="body" sz="quarter" idx="17"/>
          </p:nvPr>
        </p:nvSpPr>
        <p:spPr>
          <a:xfrm>
            <a:off x="29689712" y="31504114"/>
            <a:ext cx="13479883" cy="1033286"/>
          </a:xfrm>
        </p:spPr>
        <p:txBody>
          <a:bodyPr/>
          <a:lstStyle/>
          <a:p>
            <a:pPr marL="0" indent="0" algn="just">
              <a:buNone/>
            </a:pPr>
            <a:r>
              <a:rPr lang="en-US" sz="1400" dirty="0">
                <a:latin typeface="Calibri" charset="0"/>
                <a:ea typeface="Calibri" charset="0"/>
                <a:cs typeface="Calibri" charset="0"/>
              </a:rPr>
              <a:t>[1] Goetz, Stefan M., et al. "Control of Modular Multilevel Converter With Parallel Connectivity—Application to Battery Systems." IEEE </a:t>
            </a:r>
            <a:r>
              <a:rPr lang="en-US" sz="1400" dirty="0" err="1" smtClean="0">
                <a:latin typeface="Calibri" charset="0"/>
                <a:ea typeface="Calibri" charset="0"/>
                <a:cs typeface="Calibri" charset="0"/>
              </a:rPr>
              <a:t>Transctions</a:t>
            </a:r>
            <a:r>
              <a:rPr lang="en-US" sz="1400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1400" dirty="0">
                <a:latin typeface="Calibri" charset="0"/>
                <a:ea typeface="Calibri" charset="0"/>
                <a:cs typeface="Calibri" charset="0"/>
              </a:rPr>
              <a:t>on Power Electronics 32.11 (2017): 8381-8392.</a:t>
            </a:r>
          </a:p>
          <a:p>
            <a:pPr marL="0" indent="0" algn="just">
              <a:buNone/>
            </a:pPr>
            <a:r>
              <a:rPr lang="en-US" sz="1400" dirty="0">
                <a:latin typeface="Calibri" charset="0"/>
                <a:ea typeface="Calibri" charset="0"/>
                <a:cs typeface="Calibri" charset="0"/>
              </a:rPr>
              <a:t>[2] Z. Li, A. V. Peterchev, R. Lizana, and S. M. Goetz, “Distributed Balancing Control for Modular Multilevel Series/Parallel Converter with Capability of Sensor-less Operation,” in Energy Conversion Congress and Exposition (ECCE), 2017 IEEE, 2017.</a:t>
            </a:r>
          </a:p>
        </p:txBody>
      </p:sp>
      <p:sp>
        <p:nvSpPr>
          <p:cNvPr id="30" name="Text Placeholder 29"/>
          <p:cNvSpPr>
            <a:spLocks noGrp="1"/>
          </p:cNvSpPr>
          <p:nvPr>
            <p:ph type="body" sz="quarter" idx="20"/>
          </p:nvPr>
        </p:nvSpPr>
        <p:spPr>
          <a:xfrm>
            <a:off x="29727094" y="30312360"/>
            <a:ext cx="13464101" cy="1005840"/>
          </a:xfrm>
          <a:solidFill>
            <a:srgbClr val="062385"/>
          </a:solidFill>
          <a:ln>
            <a:solidFill>
              <a:srgbClr val="09306B"/>
            </a:solidFill>
          </a:ln>
        </p:spPr>
        <p:txBody>
          <a:bodyPr/>
          <a:lstStyle/>
          <a:p>
            <a:r>
              <a:rPr lang="en-US" sz="5400" dirty="0" smtClean="0">
                <a:latin typeface="Calibri" charset="0"/>
                <a:ea typeface="Calibri" charset="0"/>
                <a:cs typeface="Calibri" charset="0"/>
              </a:rPr>
              <a:t> References</a:t>
            </a:r>
            <a:endParaRPr lang="en-US" sz="54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="" xmlns:a16="http://schemas.microsoft.com/office/drawing/2014/main" id="{6F454344-859A-49E7-B802-A37B9AED50AE}"/>
              </a:ext>
            </a:extLst>
          </p:cNvPr>
          <p:cNvSpPr txBox="1"/>
          <p:nvPr/>
        </p:nvSpPr>
        <p:spPr>
          <a:xfrm>
            <a:off x="847833" y="11074458"/>
            <a:ext cx="595594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latin typeface="Calibri" charset="0"/>
                <a:ea typeface="Calibri" charset="0"/>
                <a:cs typeface="Calibri" charset="0"/>
              </a:rPr>
              <a:t>Hard-wired batteries</a:t>
            </a:r>
          </a:p>
          <a:p>
            <a:pPr marL="508000" indent="-508000">
              <a:buFont typeface="Arial" panose="020B0604020202020204" pitchFamily="34" charset="0"/>
              <a:buChar char="•"/>
            </a:pPr>
            <a:r>
              <a:rPr lang="en-US" sz="3200" i="1" dirty="0">
                <a:latin typeface="Calibri" charset="0"/>
                <a:ea typeface="Calibri" charset="0"/>
                <a:cs typeface="Calibri" charset="0"/>
              </a:rPr>
              <a:t>Bad fault-tolerance</a:t>
            </a:r>
          </a:p>
          <a:p>
            <a:pPr marL="508000" indent="-508000">
              <a:buFont typeface="Arial" panose="020B0604020202020204" pitchFamily="34" charset="0"/>
              <a:buChar char="•"/>
            </a:pPr>
            <a:r>
              <a:rPr lang="en-US" sz="3200" i="1" dirty="0">
                <a:latin typeface="Calibri" charset="0"/>
                <a:ea typeface="Calibri" charset="0"/>
                <a:cs typeface="Calibri" charset="0"/>
              </a:rPr>
              <a:t>Needs complex battery management circuit</a:t>
            </a:r>
          </a:p>
          <a:p>
            <a:pPr marL="914400" indent="-914400">
              <a:buFont typeface="Arial" panose="020B0604020202020204" pitchFamily="34" charset="0"/>
              <a:buChar char="•"/>
            </a:pPr>
            <a:endParaRPr lang="en-US" sz="48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="" xmlns:a16="http://schemas.microsoft.com/office/drawing/2014/main" id="{17469285-67FA-43FF-9087-1C1ECD198845}"/>
              </a:ext>
            </a:extLst>
          </p:cNvPr>
          <p:cNvSpPr txBox="1"/>
          <p:nvPr/>
        </p:nvSpPr>
        <p:spPr>
          <a:xfrm>
            <a:off x="6121535" y="11566290"/>
            <a:ext cx="431311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>
                <a:latin typeface="Calibri" charset="0"/>
                <a:ea typeface="Calibri" charset="0"/>
                <a:cs typeface="Calibri" charset="0"/>
              </a:rPr>
              <a:t>Controller</a:t>
            </a:r>
            <a:endParaRPr lang="en-US" sz="4800" dirty="0">
              <a:latin typeface="Calibri" charset="0"/>
              <a:ea typeface="Calibri" charset="0"/>
              <a:cs typeface="Calibri" charset="0"/>
            </a:endParaRPr>
          </a:p>
          <a:p>
            <a:pPr marL="465138" indent="-465138">
              <a:buFont typeface="Arial" panose="020B0604020202020204" pitchFamily="34" charset="0"/>
              <a:buChar char="•"/>
            </a:pPr>
            <a:r>
              <a:rPr lang="en-US" sz="3200" i="1" dirty="0">
                <a:latin typeface="Calibri" charset="0"/>
                <a:ea typeface="Calibri" charset="0"/>
                <a:cs typeface="Calibri" charset="0"/>
              </a:rPr>
              <a:t>Output distortion</a:t>
            </a:r>
          </a:p>
          <a:p>
            <a:pPr marL="465138" indent="-465138">
              <a:buFont typeface="Arial" panose="020B0604020202020204" pitchFamily="34" charset="0"/>
              <a:buChar char="•"/>
            </a:pPr>
            <a:r>
              <a:rPr lang="en-US" sz="3200" i="1" dirty="0">
                <a:latin typeface="Calibri" charset="0"/>
                <a:ea typeface="Calibri" charset="0"/>
                <a:cs typeface="Calibri" charset="0"/>
              </a:rPr>
              <a:t>Large EMI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="" xmlns:a16="http://schemas.microsoft.com/office/drawing/2014/main" id="{A7E40E05-B331-4097-BDE0-BDDF55ECEE2D}"/>
              </a:ext>
            </a:extLst>
          </p:cNvPr>
          <p:cNvSpPr txBox="1"/>
          <p:nvPr/>
        </p:nvSpPr>
        <p:spPr>
          <a:xfrm>
            <a:off x="10437502" y="11233598"/>
            <a:ext cx="460439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latin typeface="Calibri" charset="0"/>
                <a:ea typeface="Calibri" charset="0"/>
                <a:cs typeface="Calibri" charset="0"/>
              </a:rPr>
              <a:t>Motor</a:t>
            </a:r>
            <a:endParaRPr lang="en-US" sz="3200" dirty="0">
              <a:latin typeface="Calibri" charset="0"/>
              <a:ea typeface="Calibri" charset="0"/>
              <a:cs typeface="Calibri" charset="0"/>
            </a:endParaRPr>
          </a:p>
          <a:p>
            <a:pPr marL="465138" indent="-465138">
              <a:buFont typeface="Arial" panose="020B0604020202020204" pitchFamily="34" charset="0"/>
              <a:buChar char="•"/>
            </a:pPr>
            <a:r>
              <a:rPr lang="en-US" sz="3200" i="1" dirty="0">
                <a:latin typeface="Calibri" charset="0"/>
                <a:ea typeface="Calibri" charset="0"/>
                <a:cs typeface="Calibri" charset="0"/>
              </a:rPr>
              <a:t>Large torque </a:t>
            </a:r>
            <a:r>
              <a:rPr lang="en-US" sz="3200" i="1" dirty="0" smtClean="0">
                <a:latin typeface="Calibri" charset="0"/>
                <a:ea typeface="Calibri" charset="0"/>
                <a:cs typeface="Calibri" charset="0"/>
              </a:rPr>
              <a:t>ripple</a:t>
            </a:r>
          </a:p>
          <a:p>
            <a:pPr marL="465138" indent="-465138">
              <a:buFont typeface="Arial" panose="020B0604020202020204" pitchFamily="34" charset="0"/>
              <a:buChar char="•"/>
            </a:pPr>
            <a:r>
              <a:rPr lang="en-US" sz="3200" i="1" dirty="0" smtClean="0">
                <a:latin typeface="Calibri" charset="0"/>
                <a:ea typeface="Calibri" charset="0"/>
                <a:cs typeface="Calibri" charset="0"/>
              </a:rPr>
              <a:t>Large noise</a:t>
            </a:r>
            <a:endParaRPr lang="en-US" sz="3200" i="1" dirty="0">
              <a:latin typeface="Calibri" charset="0"/>
              <a:ea typeface="Calibri" charset="0"/>
              <a:cs typeface="Calibri" charset="0"/>
            </a:endParaRPr>
          </a:p>
          <a:p>
            <a:pPr marL="465138" indent="-465138">
              <a:buFont typeface="Arial" panose="020B0604020202020204" pitchFamily="34" charset="0"/>
              <a:buChar char="•"/>
            </a:pPr>
            <a:r>
              <a:rPr lang="en-US" sz="3200" i="1" dirty="0">
                <a:latin typeface="Calibri" charset="0"/>
                <a:ea typeface="Calibri" charset="0"/>
                <a:cs typeface="Calibri" charset="0"/>
              </a:rPr>
              <a:t>Large insulation stress</a:t>
            </a:r>
          </a:p>
          <a:p>
            <a:pPr marL="914400" indent="-914400">
              <a:buFont typeface="Arial" panose="020B0604020202020204" pitchFamily="34" charset="0"/>
              <a:buChar char="•"/>
            </a:pPr>
            <a:endParaRPr lang="en-US" sz="48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91" name="Text Placeholder 19">
            <a:extLst>
              <a:ext uri="{FF2B5EF4-FFF2-40B4-BE49-F238E27FC236}">
                <a16:creationId xmlns="" xmlns:a16="http://schemas.microsoft.com/office/drawing/2014/main" id="{60EAB8BB-D14F-407A-BBD0-23D81DDF9049}"/>
              </a:ext>
            </a:extLst>
          </p:cNvPr>
          <p:cNvSpPr txBox="1">
            <a:spLocks/>
          </p:cNvSpPr>
          <p:nvPr/>
        </p:nvSpPr>
        <p:spPr>
          <a:xfrm>
            <a:off x="696684" y="13792200"/>
            <a:ext cx="14345212" cy="1005840"/>
          </a:xfrm>
          <a:prstGeom prst="rect">
            <a:avLst/>
          </a:prstGeom>
          <a:solidFill>
            <a:srgbClr val="062385"/>
          </a:solidFill>
          <a:ln>
            <a:solidFill>
              <a:srgbClr val="09306B"/>
            </a:solidFill>
          </a:ln>
        </p:spPr>
        <p:txBody>
          <a:bodyPr vert="horz" lIns="156746" tIns="78374" rIns="156746" bIns="78374"/>
          <a:lstStyle>
            <a:lvl1pPr marL="0" indent="0" algn="l" defTabSz="1746547" rtl="0" eaLnBrk="1" latinLnBrk="0" hangingPunct="1">
              <a:spcBef>
                <a:spcPct val="20000"/>
              </a:spcBef>
              <a:buFont typeface="Arial" pitchFamily="34" charset="0"/>
              <a:buNone/>
              <a:defRPr sz="2100" b="1" kern="1200" baseline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1419070" indent="-545796" algn="l" defTabSz="174654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183185" indent="-436637" algn="l" defTabSz="174654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056458" indent="-436637" algn="l" defTabSz="174654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929732" indent="-436637" algn="l" defTabSz="174654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3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803005" indent="-436637" algn="l" defTabSz="174654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676278" indent="-436637" algn="l" defTabSz="174654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549553" indent="-436637" algn="l" defTabSz="174654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422826" indent="-436637" algn="l" defTabSz="174654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400" dirty="0" smtClean="0">
                <a:latin typeface="Calibri" charset="0"/>
                <a:ea typeface="Calibri" charset="0"/>
                <a:cs typeface="Calibri" charset="0"/>
              </a:rPr>
              <a:t> Our </a:t>
            </a:r>
            <a:r>
              <a:rPr lang="en-US" sz="5400" dirty="0">
                <a:latin typeface="Calibri" charset="0"/>
                <a:ea typeface="Calibri" charset="0"/>
                <a:cs typeface="Calibri" charset="0"/>
              </a:rPr>
              <a:t>Solution : Intelligent Battery </a:t>
            </a:r>
            <a:r>
              <a:rPr lang="en-US" sz="5400" dirty="0" smtClean="0">
                <a:latin typeface="Calibri" charset="0"/>
                <a:ea typeface="Calibri" charset="0"/>
                <a:cs typeface="Calibri" charset="0"/>
              </a:rPr>
              <a:t>Modules</a:t>
            </a:r>
            <a:endParaRPr lang="en-US" sz="5400" dirty="0">
              <a:latin typeface="Calibri" charset="0"/>
              <a:ea typeface="Calibri" charset="0"/>
              <a:cs typeface="Calibri" charset="0"/>
            </a:endParaRPr>
          </a:p>
        </p:txBody>
      </p:sp>
      <p:grpSp>
        <p:nvGrpSpPr>
          <p:cNvPr id="395" name="Group 394">
            <a:extLst>
              <a:ext uri="{FF2B5EF4-FFF2-40B4-BE49-F238E27FC236}">
                <a16:creationId xmlns="" xmlns:a16="http://schemas.microsoft.com/office/drawing/2014/main" id="{021A93E5-BEBA-472E-8E25-4553B61E3C8B}"/>
              </a:ext>
            </a:extLst>
          </p:cNvPr>
          <p:cNvGrpSpPr/>
          <p:nvPr/>
        </p:nvGrpSpPr>
        <p:grpSpPr>
          <a:xfrm>
            <a:off x="7062382" y="21281480"/>
            <a:ext cx="2920840" cy="2542245"/>
            <a:chOff x="547268" y="8908043"/>
            <a:chExt cx="2526313" cy="2198855"/>
          </a:xfrm>
        </p:grpSpPr>
        <p:sp>
          <p:nvSpPr>
            <p:cNvPr id="443" name="Rectangle: Rounded Corners 442">
              <a:extLst>
                <a:ext uri="{FF2B5EF4-FFF2-40B4-BE49-F238E27FC236}">
                  <a16:creationId xmlns="" xmlns:a16="http://schemas.microsoft.com/office/drawing/2014/main" id="{14374231-3098-46CB-8551-4A2CD7AFA044}"/>
                </a:ext>
              </a:extLst>
            </p:cNvPr>
            <p:cNvSpPr/>
            <p:nvPr/>
          </p:nvSpPr>
          <p:spPr>
            <a:xfrm>
              <a:off x="547268" y="8908043"/>
              <a:ext cx="2526313" cy="2198855"/>
            </a:xfrm>
            <a:prstGeom prst="round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lgDash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 defTabSz="1828800">
                <a:defRPr/>
              </a:pPr>
              <a:endParaRPr lang="en-US" sz="3600" kern="0">
                <a:solidFill>
                  <a:prstClr val="white"/>
                </a:solidFill>
                <a:latin typeface="Calibri" charset="0"/>
                <a:ea typeface="Calibri" charset="0"/>
                <a:cs typeface="Calibri" charset="0"/>
              </a:endParaRPr>
            </a:p>
          </p:txBody>
        </p:sp>
        <p:cxnSp>
          <p:nvCxnSpPr>
            <p:cNvPr id="444" name="Straight Arrow Connector 443">
              <a:extLst>
                <a:ext uri="{FF2B5EF4-FFF2-40B4-BE49-F238E27FC236}">
                  <a16:creationId xmlns="" xmlns:a16="http://schemas.microsoft.com/office/drawing/2014/main" id="{88390270-422B-4104-8A4A-61A3AD6F4DAE}"/>
                </a:ext>
              </a:extLst>
            </p:cNvPr>
            <p:cNvCxnSpPr/>
            <p:nvPr/>
          </p:nvCxnSpPr>
          <p:spPr>
            <a:xfrm flipV="1">
              <a:off x="975320" y="9083674"/>
              <a:ext cx="0" cy="1819564"/>
            </a:xfrm>
            <a:prstGeom prst="straightConnector1">
              <a:avLst/>
            </a:prstGeom>
            <a:noFill/>
            <a:ln w="12700" cap="flat" cmpd="sng" algn="ctr">
              <a:solidFill>
                <a:srgbClr val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45" name="Straight Arrow Connector 444">
              <a:extLst>
                <a:ext uri="{FF2B5EF4-FFF2-40B4-BE49-F238E27FC236}">
                  <a16:creationId xmlns="" xmlns:a16="http://schemas.microsoft.com/office/drawing/2014/main" id="{C5C516D3-EC9E-44B9-9F57-4AC0F2C5F84C}"/>
                </a:ext>
              </a:extLst>
            </p:cNvPr>
            <p:cNvCxnSpPr/>
            <p:nvPr/>
          </p:nvCxnSpPr>
          <p:spPr>
            <a:xfrm>
              <a:off x="832648" y="10741602"/>
              <a:ext cx="2070133" cy="0"/>
            </a:xfrm>
            <a:prstGeom prst="straightConnector1">
              <a:avLst/>
            </a:prstGeom>
            <a:noFill/>
            <a:ln w="12700" cap="flat" cmpd="sng" algn="ctr">
              <a:solidFill>
                <a:srgbClr val="000000"/>
              </a:solidFill>
              <a:prstDash val="solid"/>
              <a:miter lim="800000"/>
              <a:tailEnd type="triangle"/>
            </a:ln>
            <a:effectLst/>
          </p:spPr>
        </p:cxnSp>
        <p:grpSp>
          <p:nvGrpSpPr>
            <p:cNvPr id="448" name="Group 447">
              <a:extLst>
                <a:ext uri="{FF2B5EF4-FFF2-40B4-BE49-F238E27FC236}">
                  <a16:creationId xmlns="" xmlns:a16="http://schemas.microsoft.com/office/drawing/2014/main" id="{B846047D-0439-464A-AA37-58027B30FA5D}"/>
                </a:ext>
              </a:extLst>
            </p:cNvPr>
            <p:cNvGrpSpPr/>
            <p:nvPr/>
          </p:nvGrpSpPr>
          <p:grpSpPr>
            <a:xfrm>
              <a:off x="1079890" y="10240910"/>
              <a:ext cx="574124" cy="504333"/>
              <a:chOff x="1955716" y="5410765"/>
              <a:chExt cx="751333" cy="660000"/>
            </a:xfrm>
          </p:grpSpPr>
          <p:cxnSp>
            <p:nvCxnSpPr>
              <p:cNvPr id="449" name="Straight Connector 448">
                <a:extLst>
                  <a:ext uri="{FF2B5EF4-FFF2-40B4-BE49-F238E27FC236}">
                    <a16:creationId xmlns="" xmlns:a16="http://schemas.microsoft.com/office/drawing/2014/main" id="{72BA3539-7781-41BA-B6B3-857F6B7AE098}"/>
                  </a:ext>
                </a:extLst>
              </p:cNvPr>
              <p:cNvCxnSpPr/>
              <p:nvPr/>
            </p:nvCxnSpPr>
            <p:spPr>
              <a:xfrm flipH="1" flipV="1">
                <a:off x="2063188" y="5499100"/>
                <a:ext cx="1" cy="84697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450" name="Straight Connector 449">
                <a:extLst>
                  <a:ext uri="{FF2B5EF4-FFF2-40B4-BE49-F238E27FC236}">
                    <a16:creationId xmlns="" xmlns:a16="http://schemas.microsoft.com/office/drawing/2014/main" id="{B37F987F-ADF8-4C3F-8D19-09BA2D154E9F}"/>
                  </a:ext>
                </a:extLst>
              </p:cNvPr>
              <p:cNvCxnSpPr/>
              <p:nvPr/>
            </p:nvCxnSpPr>
            <p:spPr>
              <a:xfrm>
                <a:off x="2063188" y="5494829"/>
                <a:ext cx="536388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451" name="Straight Connector 450">
                <a:extLst>
                  <a:ext uri="{FF2B5EF4-FFF2-40B4-BE49-F238E27FC236}">
                    <a16:creationId xmlns="" xmlns:a16="http://schemas.microsoft.com/office/drawing/2014/main" id="{8BEAB418-D2F5-4F53-A49E-2B8BC318905B}"/>
                  </a:ext>
                </a:extLst>
              </p:cNvPr>
              <p:cNvCxnSpPr/>
              <p:nvPr/>
            </p:nvCxnSpPr>
            <p:spPr>
              <a:xfrm flipH="1" flipV="1">
                <a:off x="2599575" y="5499117"/>
                <a:ext cx="1" cy="84697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452" name="Straight Connector 451">
                <a:extLst>
                  <a:ext uri="{FF2B5EF4-FFF2-40B4-BE49-F238E27FC236}">
                    <a16:creationId xmlns="" xmlns:a16="http://schemas.microsoft.com/office/drawing/2014/main" id="{155F8D43-12AA-44DD-8387-8AC66E7B634A}"/>
                  </a:ext>
                </a:extLst>
              </p:cNvPr>
              <p:cNvCxnSpPr/>
              <p:nvPr/>
            </p:nvCxnSpPr>
            <p:spPr>
              <a:xfrm flipH="1" flipV="1">
                <a:off x="2330584" y="5410765"/>
                <a:ext cx="1" cy="171141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miter lim="800000"/>
              </a:ln>
              <a:effectLst/>
            </p:spPr>
          </p:cxnSp>
          <p:grpSp>
            <p:nvGrpSpPr>
              <p:cNvPr id="453" name="Group 452">
                <a:extLst>
                  <a:ext uri="{FF2B5EF4-FFF2-40B4-BE49-F238E27FC236}">
                    <a16:creationId xmlns="" xmlns:a16="http://schemas.microsoft.com/office/drawing/2014/main" id="{0A084EC8-60B8-4411-B856-169F555E4E90}"/>
                  </a:ext>
                </a:extLst>
              </p:cNvPr>
              <p:cNvGrpSpPr/>
              <p:nvPr/>
            </p:nvGrpSpPr>
            <p:grpSpPr>
              <a:xfrm rot="10800000">
                <a:off x="2062389" y="5888682"/>
                <a:ext cx="536388" cy="182083"/>
                <a:chOff x="2215588" y="5512856"/>
                <a:chExt cx="536388" cy="182083"/>
              </a:xfrm>
            </p:grpSpPr>
            <p:cxnSp>
              <p:nvCxnSpPr>
                <p:cNvPr id="457" name="Straight Connector 456">
                  <a:extLst>
                    <a:ext uri="{FF2B5EF4-FFF2-40B4-BE49-F238E27FC236}">
                      <a16:creationId xmlns="" xmlns:a16="http://schemas.microsoft.com/office/drawing/2014/main" id="{EF16D3DF-19D6-48B3-A602-36774D90257F}"/>
                    </a:ext>
                  </a:extLst>
                </p:cNvPr>
                <p:cNvCxnSpPr/>
                <p:nvPr/>
              </p:nvCxnSpPr>
              <p:spPr>
                <a:xfrm flipH="1" flipV="1">
                  <a:off x="2215588" y="5610225"/>
                  <a:ext cx="1" cy="84697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000000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458" name="Straight Connector 457">
                  <a:extLst>
                    <a:ext uri="{FF2B5EF4-FFF2-40B4-BE49-F238E27FC236}">
                      <a16:creationId xmlns="" xmlns:a16="http://schemas.microsoft.com/office/drawing/2014/main" id="{8690E724-A2BC-4B16-AB6A-A7EBAFE4B989}"/>
                    </a:ext>
                  </a:extLst>
                </p:cNvPr>
                <p:cNvCxnSpPr/>
                <p:nvPr/>
              </p:nvCxnSpPr>
              <p:spPr>
                <a:xfrm>
                  <a:off x="2215588" y="5605954"/>
                  <a:ext cx="536388" cy="0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000000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459" name="Straight Connector 458">
                  <a:extLst>
                    <a:ext uri="{FF2B5EF4-FFF2-40B4-BE49-F238E27FC236}">
                      <a16:creationId xmlns="" xmlns:a16="http://schemas.microsoft.com/office/drawing/2014/main" id="{5246D42A-C402-46A9-88E1-6CB7CB62DBB0}"/>
                    </a:ext>
                  </a:extLst>
                </p:cNvPr>
                <p:cNvCxnSpPr/>
                <p:nvPr/>
              </p:nvCxnSpPr>
              <p:spPr>
                <a:xfrm flipH="1" flipV="1">
                  <a:off x="2751975" y="5610242"/>
                  <a:ext cx="1" cy="84697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000000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460" name="Straight Connector 459">
                  <a:extLst>
                    <a:ext uri="{FF2B5EF4-FFF2-40B4-BE49-F238E27FC236}">
                      <a16:creationId xmlns="" xmlns:a16="http://schemas.microsoft.com/office/drawing/2014/main" id="{C8C9AC1F-A271-49DC-B21F-B786E8E9EEF5}"/>
                    </a:ext>
                  </a:extLst>
                </p:cNvPr>
                <p:cNvCxnSpPr/>
                <p:nvPr/>
              </p:nvCxnSpPr>
              <p:spPr>
                <a:xfrm rot="10800000">
                  <a:off x="2482984" y="5512856"/>
                  <a:ext cx="0" cy="180176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000000"/>
                  </a:solidFill>
                  <a:prstDash val="solid"/>
                  <a:miter lim="800000"/>
                </a:ln>
                <a:effectLst/>
              </p:spPr>
            </p:cxnSp>
          </p:grpSp>
          <p:pic>
            <p:nvPicPr>
              <p:cNvPr id="454" name="Picture 453">
                <a:extLst>
                  <a:ext uri="{FF2B5EF4-FFF2-40B4-BE49-F238E27FC236}">
                    <a16:creationId xmlns="" xmlns:a16="http://schemas.microsoft.com/office/drawing/2014/main" id="{1838A3E8-CF6B-4CDB-8B16-C8FEAC45F1E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t="3529"/>
              <a:stretch/>
            </p:blipFill>
            <p:spPr>
              <a:xfrm>
                <a:off x="1955716" y="5542522"/>
                <a:ext cx="214945" cy="387192"/>
              </a:xfrm>
              <a:prstGeom prst="rect">
                <a:avLst/>
              </a:prstGeom>
            </p:spPr>
          </p:pic>
          <p:pic>
            <p:nvPicPr>
              <p:cNvPr id="455" name="Picture 454">
                <a:extLst>
                  <a:ext uri="{FF2B5EF4-FFF2-40B4-BE49-F238E27FC236}">
                    <a16:creationId xmlns="" xmlns:a16="http://schemas.microsoft.com/office/drawing/2014/main" id="{346A24C3-B906-49A1-AFEA-F1707C43F08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t="3529"/>
              <a:stretch/>
            </p:blipFill>
            <p:spPr>
              <a:xfrm>
                <a:off x="2224707" y="5542522"/>
                <a:ext cx="214945" cy="387192"/>
              </a:xfrm>
              <a:prstGeom prst="rect">
                <a:avLst/>
              </a:prstGeom>
            </p:spPr>
          </p:pic>
          <p:pic>
            <p:nvPicPr>
              <p:cNvPr id="456" name="Picture 455">
                <a:extLst>
                  <a:ext uri="{FF2B5EF4-FFF2-40B4-BE49-F238E27FC236}">
                    <a16:creationId xmlns="" xmlns:a16="http://schemas.microsoft.com/office/drawing/2014/main" id="{EC898E10-4FEF-4EFE-8ADC-1299296CEF9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t="3529"/>
              <a:stretch/>
            </p:blipFill>
            <p:spPr>
              <a:xfrm>
                <a:off x="2492104" y="5542522"/>
                <a:ext cx="214945" cy="387192"/>
              </a:xfrm>
              <a:prstGeom prst="rect">
                <a:avLst/>
              </a:prstGeom>
            </p:spPr>
          </p:pic>
        </p:grpSp>
        <p:cxnSp>
          <p:nvCxnSpPr>
            <p:cNvPr id="461" name="Straight Connector 460">
              <a:extLst>
                <a:ext uri="{FF2B5EF4-FFF2-40B4-BE49-F238E27FC236}">
                  <a16:creationId xmlns="" xmlns:a16="http://schemas.microsoft.com/office/drawing/2014/main" id="{C8147D77-0161-4353-8763-7744C173C83D}"/>
                </a:ext>
              </a:extLst>
            </p:cNvPr>
            <p:cNvCxnSpPr/>
            <p:nvPr/>
          </p:nvCxnSpPr>
          <p:spPr>
            <a:xfrm>
              <a:off x="975320" y="10237642"/>
              <a:ext cx="706089" cy="0"/>
            </a:xfrm>
            <a:prstGeom prst="line">
              <a:avLst/>
            </a:prstGeom>
            <a:noFill/>
            <a:ln w="9525" cap="flat" cmpd="sng" algn="ctr">
              <a:solidFill>
                <a:srgbClr val="000000"/>
              </a:solidFill>
              <a:prstDash val="solid"/>
              <a:miter lim="800000"/>
            </a:ln>
            <a:effectLst/>
          </p:spPr>
        </p:cxnSp>
        <p:cxnSp>
          <p:nvCxnSpPr>
            <p:cNvPr id="462" name="Straight Connector 461">
              <a:extLst>
                <a:ext uri="{FF2B5EF4-FFF2-40B4-BE49-F238E27FC236}">
                  <a16:creationId xmlns="" xmlns:a16="http://schemas.microsoft.com/office/drawing/2014/main" id="{896E7379-9C81-47E2-A262-6F30643F6E5E}"/>
                </a:ext>
              </a:extLst>
            </p:cNvPr>
            <p:cNvCxnSpPr/>
            <p:nvPr/>
          </p:nvCxnSpPr>
          <p:spPr>
            <a:xfrm flipV="1">
              <a:off x="1681409" y="9735992"/>
              <a:ext cx="0" cy="501651"/>
            </a:xfrm>
            <a:prstGeom prst="line">
              <a:avLst/>
            </a:prstGeom>
            <a:noFill/>
            <a:ln w="9525" cap="flat" cmpd="sng" algn="ctr">
              <a:solidFill>
                <a:srgbClr val="000000"/>
              </a:solidFill>
              <a:prstDash val="solid"/>
              <a:miter lim="800000"/>
            </a:ln>
            <a:effectLst/>
          </p:spPr>
        </p:cxnSp>
        <p:cxnSp>
          <p:nvCxnSpPr>
            <p:cNvPr id="463" name="Straight Connector 462">
              <a:extLst>
                <a:ext uri="{FF2B5EF4-FFF2-40B4-BE49-F238E27FC236}">
                  <a16:creationId xmlns="" xmlns:a16="http://schemas.microsoft.com/office/drawing/2014/main" id="{69BE6A97-FBD8-4F0D-B48B-6D66FAF84F62}"/>
                </a:ext>
              </a:extLst>
            </p:cNvPr>
            <p:cNvCxnSpPr/>
            <p:nvPr/>
          </p:nvCxnSpPr>
          <p:spPr>
            <a:xfrm flipH="1" flipV="1">
              <a:off x="1858339" y="10306585"/>
              <a:ext cx="1" cy="64720"/>
            </a:xfrm>
            <a:prstGeom prst="line">
              <a:avLst/>
            </a:prstGeom>
            <a:noFill/>
            <a:ln w="6350" cap="flat" cmpd="sng" algn="ctr">
              <a:solidFill>
                <a:srgbClr val="000000"/>
              </a:solidFill>
              <a:prstDash val="solid"/>
              <a:miter lim="800000"/>
            </a:ln>
            <a:effectLst/>
          </p:spPr>
        </p:cxnSp>
        <p:cxnSp>
          <p:nvCxnSpPr>
            <p:cNvPr id="464" name="Straight Connector 463">
              <a:extLst>
                <a:ext uri="{FF2B5EF4-FFF2-40B4-BE49-F238E27FC236}">
                  <a16:creationId xmlns="" xmlns:a16="http://schemas.microsoft.com/office/drawing/2014/main" id="{11B60269-3B79-415D-9A4A-34A193503726}"/>
                </a:ext>
              </a:extLst>
            </p:cNvPr>
            <p:cNvCxnSpPr/>
            <p:nvPr/>
          </p:nvCxnSpPr>
          <p:spPr>
            <a:xfrm>
              <a:off x="1858339" y="10303325"/>
              <a:ext cx="204327" cy="0"/>
            </a:xfrm>
            <a:prstGeom prst="line">
              <a:avLst/>
            </a:prstGeom>
            <a:noFill/>
            <a:ln w="6350" cap="flat" cmpd="sng" algn="ctr">
              <a:solidFill>
                <a:srgbClr val="000000"/>
              </a:solidFill>
              <a:prstDash val="solid"/>
              <a:miter lim="800000"/>
            </a:ln>
            <a:effectLst/>
          </p:spPr>
        </p:cxnSp>
        <p:cxnSp>
          <p:nvCxnSpPr>
            <p:cNvPr id="465" name="Straight Connector 464">
              <a:extLst>
                <a:ext uri="{FF2B5EF4-FFF2-40B4-BE49-F238E27FC236}">
                  <a16:creationId xmlns="" xmlns:a16="http://schemas.microsoft.com/office/drawing/2014/main" id="{5605B4B1-FA98-466D-BD08-43CAD214E356}"/>
                </a:ext>
              </a:extLst>
            </p:cNvPr>
            <p:cNvCxnSpPr/>
            <p:nvPr/>
          </p:nvCxnSpPr>
          <p:spPr>
            <a:xfrm flipH="1" flipV="1">
              <a:off x="1962436" y="9733368"/>
              <a:ext cx="1" cy="165770"/>
            </a:xfrm>
            <a:prstGeom prst="line">
              <a:avLst/>
            </a:prstGeom>
            <a:noFill/>
            <a:ln w="6350" cap="flat" cmpd="sng" algn="ctr">
              <a:solidFill>
                <a:srgbClr val="000000"/>
              </a:solidFill>
              <a:prstDash val="solid"/>
              <a:miter lim="800000"/>
            </a:ln>
            <a:effectLst/>
          </p:spPr>
        </p:cxnSp>
        <p:cxnSp>
          <p:nvCxnSpPr>
            <p:cNvPr id="466" name="Straight Connector 465">
              <a:extLst>
                <a:ext uri="{FF2B5EF4-FFF2-40B4-BE49-F238E27FC236}">
                  <a16:creationId xmlns="" xmlns:a16="http://schemas.microsoft.com/office/drawing/2014/main" id="{114F0060-F45C-478D-8BE7-86B76F7DD717}"/>
                </a:ext>
              </a:extLst>
            </p:cNvPr>
            <p:cNvCxnSpPr/>
            <p:nvPr/>
          </p:nvCxnSpPr>
          <p:spPr>
            <a:xfrm flipH="1" flipV="1">
              <a:off x="2062666" y="10305144"/>
              <a:ext cx="1" cy="64720"/>
            </a:xfrm>
            <a:prstGeom prst="line">
              <a:avLst/>
            </a:prstGeom>
            <a:noFill/>
            <a:ln w="6350" cap="flat" cmpd="sng" algn="ctr">
              <a:solidFill>
                <a:srgbClr val="000000"/>
              </a:solidFill>
              <a:prstDash val="solid"/>
              <a:miter lim="800000"/>
            </a:ln>
            <a:effectLst/>
          </p:spPr>
        </p:cxnSp>
        <p:cxnSp>
          <p:nvCxnSpPr>
            <p:cNvPr id="467" name="Straight Connector 466">
              <a:extLst>
                <a:ext uri="{FF2B5EF4-FFF2-40B4-BE49-F238E27FC236}">
                  <a16:creationId xmlns="" xmlns:a16="http://schemas.microsoft.com/office/drawing/2014/main" id="{1E4F2C8A-138A-4376-8BC3-BA13C6A2E9B0}"/>
                </a:ext>
              </a:extLst>
            </p:cNvPr>
            <p:cNvCxnSpPr/>
            <p:nvPr/>
          </p:nvCxnSpPr>
          <p:spPr>
            <a:xfrm>
              <a:off x="1961824" y="10132115"/>
              <a:ext cx="0" cy="167951"/>
            </a:xfrm>
            <a:prstGeom prst="line">
              <a:avLst/>
            </a:prstGeom>
            <a:noFill/>
            <a:ln w="6350" cap="flat" cmpd="sng" algn="ctr">
              <a:solidFill>
                <a:srgbClr val="000000"/>
              </a:solidFill>
              <a:prstDash val="solid"/>
              <a:miter lim="800000"/>
            </a:ln>
            <a:effectLst/>
          </p:spPr>
        </p:cxnSp>
        <p:cxnSp>
          <p:nvCxnSpPr>
            <p:cNvPr id="468" name="Straight Connector 467">
              <a:extLst>
                <a:ext uri="{FF2B5EF4-FFF2-40B4-BE49-F238E27FC236}">
                  <a16:creationId xmlns="" xmlns:a16="http://schemas.microsoft.com/office/drawing/2014/main" id="{77DD1A50-1B95-4CAD-AD53-98FF9548DF4A}"/>
                </a:ext>
              </a:extLst>
            </p:cNvPr>
            <p:cNvCxnSpPr/>
            <p:nvPr/>
          </p:nvCxnSpPr>
          <p:spPr>
            <a:xfrm flipH="1">
              <a:off x="1857728" y="10672283"/>
              <a:ext cx="204938" cy="0"/>
            </a:xfrm>
            <a:prstGeom prst="line">
              <a:avLst/>
            </a:prstGeom>
            <a:noFill/>
            <a:ln w="6350" cap="flat" cmpd="sng" algn="ctr">
              <a:solidFill>
                <a:srgbClr val="000000"/>
              </a:solidFill>
              <a:prstDash val="solid"/>
              <a:miter lim="800000"/>
            </a:ln>
            <a:effectLst/>
          </p:spPr>
        </p:cxnSp>
        <p:cxnSp>
          <p:nvCxnSpPr>
            <p:cNvPr id="469" name="Straight Connector 468">
              <a:extLst>
                <a:ext uri="{FF2B5EF4-FFF2-40B4-BE49-F238E27FC236}">
                  <a16:creationId xmlns="" xmlns:a16="http://schemas.microsoft.com/office/drawing/2014/main" id="{75CD59C8-64EE-457E-83A9-11D0C43651DA}"/>
                </a:ext>
              </a:extLst>
            </p:cNvPr>
            <p:cNvCxnSpPr/>
            <p:nvPr/>
          </p:nvCxnSpPr>
          <p:spPr>
            <a:xfrm rot="10800000" flipH="1" flipV="1">
              <a:off x="1857728" y="10604286"/>
              <a:ext cx="1" cy="64720"/>
            </a:xfrm>
            <a:prstGeom prst="line">
              <a:avLst/>
            </a:prstGeom>
            <a:noFill/>
            <a:ln w="6350" cap="flat" cmpd="sng" algn="ctr">
              <a:solidFill>
                <a:srgbClr val="000000"/>
              </a:solidFill>
              <a:prstDash val="solid"/>
              <a:miter lim="800000"/>
            </a:ln>
            <a:effectLst/>
          </p:spPr>
        </p:cxnSp>
        <p:cxnSp>
          <p:nvCxnSpPr>
            <p:cNvPr id="470" name="Straight Connector 469">
              <a:extLst>
                <a:ext uri="{FF2B5EF4-FFF2-40B4-BE49-F238E27FC236}">
                  <a16:creationId xmlns="" xmlns:a16="http://schemas.microsoft.com/office/drawing/2014/main" id="{0EBE0BAE-8A7B-4948-863C-1E030DFB3FD2}"/>
                </a:ext>
              </a:extLst>
            </p:cNvPr>
            <p:cNvCxnSpPr/>
            <p:nvPr/>
          </p:nvCxnSpPr>
          <p:spPr>
            <a:xfrm rot="10800000" flipH="1" flipV="1">
              <a:off x="2063276" y="10605743"/>
              <a:ext cx="1" cy="64720"/>
            </a:xfrm>
            <a:prstGeom prst="line">
              <a:avLst/>
            </a:prstGeom>
            <a:noFill/>
            <a:ln w="6350" cap="flat" cmpd="sng" algn="ctr">
              <a:solidFill>
                <a:srgbClr val="000000"/>
              </a:solidFill>
              <a:prstDash val="solid"/>
              <a:miter lim="800000"/>
            </a:ln>
            <a:effectLst/>
          </p:spPr>
        </p:cxnSp>
        <p:pic>
          <p:nvPicPr>
            <p:cNvPr id="471" name="Picture 470">
              <a:extLst>
                <a:ext uri="{FF2B5EF4-FFF2-40B4-BE49-F238E27FC236}">
                  <a16:creationId xmlns="" xmlns:a16="http://schemas.microsoft.com/office/drawing/2014/main" id="{522E36BE-5FE1-4DA0-8234-88245D3712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3529"/>
            <a:stretch/>
          </p:blipFill>
          <p:spPr>
            <a:xfrm>
              <a:off x="1776216" y="10339771"/>
              <a:ext cx="164248" cy="295869"/>
            </a:xfrm>
            <a:prstGeom prst="rect">
              <a:avLst/>
            </a:prstGeom>
          </p:spPr>
        </p:pic>
        <p:pic>
          <p:nvPicPr>
            <p:cNvPr id="472" name="Picture 471">
              <a:extLst>
                <a:ext uri="{FF2B5EF4-FFF2-40B4-BE49-F238E27FC236}">
                  <a16:creationId xmlns="" xmlns:a16="http://schemas.microsoft.com/office/drawing/2014/main" id="{C091CA5F-3D2C-4379-B017-33C2BDE3F3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3529"/>
            <a:stretch/>
          </p:blipFill>
          <p:spPr>
            <a:xfrm>
              <a:off x="1981762" y="10339771"/>
              <a:ext cx="164248" cy="295869"/>
            </a:xfrm>
            <a:prstGeom prst="rect">
              <a:avLst/>
            </a:prstGeom>
          </p:spPr>
        </p:pic>
        <p:pic>
          <p:nvPicPr>
            <p:cNvPr id="473" name="Picture 472">
              <a:extLst>
                <a:ext uri="{FF2B5EF4-FFF2-40B4-BE49-F238E27FC236}">
                  <a16:creationId xmlns="" xmlns:a16="http://schemas.microsoft.com/office/drawing/2014/main" id="{8120BF68-5DD7-4DD0-881F-0E1DCA2730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3529"/>
            <a:stretch/>
          </p:blipFill>
          <p:spPr>
            <a:xfrm>
              <a:off x="1880310" y="9867587"/>
              <a:ext cx="164248" cy="295869"/>
            </a:xfrm>
            <a:prstGeom prst="rect">
              <a:avLst/>
            </a:prstGeom>
          </p:spPr>
        </p:pic>
        <p:cxnSp>
          <p:nvCxnSpPr>
            <p:cNvPr id="474" name="Straight Connector 473">
              <a:extLst>
                <a:ext uri="{FF2B5EF4-FFF2-40B4-BE49-F238E27FC236}">
                  <a16:creationId xmlns="" xmlns:a16="http://schemas.microsoft.com/office/drawing/2014/main" id="{D2D80ADE-1A15-41F3-831B-3F0A63BC7D8F}"/>
                </a:ext>
              </a:extLst>
            </p:cNvPr>
            <p:cNvCxnSpPr/>
            <p:nvPr/>
          </p:nvCxnSpPr>
          <p:spPr>
            <a:xfrm>
              <a:off x="1681409" y="9736627"/>
              <a:ext cx="558756" cy="0"/>
            </a:xfrm>
            <a:prstGeom prst="line">
              <a:avLst/>
            </a:prstGeom>
            <a:noFill/>
            <a:ln w="9525" cap="flat" cmpd="sng" algn="ctr">
              <a:solidFill>
                <a:srgbClr val="000000"/>
              </a:solidFill>
              <a:prstDash val="solid"/>
              <a:miter lim="800000"/>
            </a:ln>
            <a:effectLst/>
          </p:spPr>
        </p:cxnSp>
        <p:cxnSp>
          <p:nvCxnSpPr>
            <p:cNvPr id="475" name="Straight Connector 474">
              <a:extLst>
                <a:ext uri="{FF2B5EF4-FFF2-40B4-BE49-F238E27FC236}">
                  <a16:creationId xmlns="" xmlns:a16="http://schemas.microsoft.com/office/drawing/2014/main" id="{0CC0609A-5D22-46C2-A110-9098DBEE8889}"/>
                </a:ext>
              </a:extLst>
            </p:cNvPr>
            <p:cNvCxnSpPr/>
            <p:nvPr/>
          </p:nvCxnSpPr>
          <p:spPr>
            <a:xfrm>
              <a:off x="1966058" y="10669006"/>
              <a:ext cx="0" cy="72596"/>
            </a:xfrm>
            <a:prstGeom prst="line">
              <a:avLst/>
            </a:prstGeom>
            <a:noFill/>
            <a:ln w="6350" cap="flat" cmpd="sng" algn="ctr">
              <a:solidFill>
                <a:srgbClr val="000000"/>
              </a:solidFill>
              <a:prstDash val="solid"/>
              <a:miter lim="800000"/>
            </a:ln>
            <a:effectLst/>
          </p:spPr>
        </p:cxnSp>
        <p:cxnSp>
          <p:nvCxnSpPr>
            <p:cNvPr id="476" name="Straight Connector 475">
              <a:extLst>
                <a:ext uri="{FF2B5EF4-FFF2-40B4-BE49-F238E27FC236}">
                  <a16:creationId xmlns="" xmlns:a16="http://schemas.microsoft.com/office/drawing/2014/main" id="{59AFC9C3-76CC-4F7C-829C-AB585BF702AB}"/>
                </a:ext>
              </a:extLst>
            </p:cNvPr>
            <p:cNvCxnSpPr/>
            <p:nvPr/>
          </p:nvCxnSpPr>
          <p:spPr>
            <a:xfrm flipV="1">
              <a:off x="2240209" y="9241847"/>
              <a:ext cx="0" cy="501651"/>
            </a:xfrm>
            <a:prstGeom prst="line">
              <a:avLst/>
            </a:prstGeom>
            <a:noFill/>
            <a:ln w="9525" cap="flat" cmpd="sng" algn="ctr">
              <a:solidFill>
                <a:srgbClr val="000000"/>
              </a:solidFill>
              <a:prstDash val="solid"/>
              <a:miter lim="800000"/>
            </a:ln>
            <a:effectLst/>
          </p:spPr>
        </p:cxnSp>
        <p:cxnSp>
          <p:nvCxnSpPr>
            <p:cNvPr id="477" name="Straight Connector 476">
              <a:extLst>
                <a:ext uri="{FF2B5EF4-FFF2-40B4-BE49-F238E27FC236}">
                  <a16:creationId xmlns="" xmlns:a16="http://schemas.microsoft.com/office/drawing/2014/main" id="{348E3B14-42F2-45F7-9B61-F887E8C9AAAC}"/>
                </a:ext>
              </a:extLst>
            </p:cNvPr>
            <p:cNvCxnSpPr/>
            <p:nvPr/>
          </p:nvCxnSpPr>
          <p:spPr>
            <a:xfrm>
              <a:off x="2240165" y="9241847"/>
              <a:ext cx="558756" cy="0"/>
            </a:xfrm>
            <a:prstGeom prst="line">
              <a:avLst/>
            </a:prstGeom>
            <a:noFill/>
            <a:ln w="9525" cap="flat" cmpd="sng" algn="ctr">
              <a:solidFill>
                <a:srgbClr val="000000"/>
              </a:solidFill>
              <a:prstDash val="solid"/>
              <a:miter lim="800000"/>
            </a:ln>
            <a:effectLst/>
          </p:spPr>
        </p:cxnSp>
        <p:cxnSp>
          <p:nvCxnSpPr>
            <p:cNvPr id="478" name="Straight Connector 477">
              <a:extLst>
                <a:ext uri="{FF2B5EF4-FFF2-40B4-BE49-F238E27FC236}">
                  <a16:creationId xmlns="" xmlns:a16="http://schemas.microsoft.com/office/drawing/2014/main" id="{1007BE81-E10A-4A8D-AD52-A819EC773BD0}"/>
                </a:ext>
              </a:extLst>
            </p:cNvPr>
            <p:cNvCxnSpPr/>
            <p:nvPr/>
          </p:nvCxnSpPr>
          <p:spPr>
            <a:xfrm flipH="1" flipV="1">
              <a:off x="2535869" y="9238207"/>
              <a:ext cx="1" cy="176748"/>
            </a:xfrm>
            <a:prstGeom prst="line">
              <a:avLst/>
            </a:prstGeom>
            <a:noFill/>
            <a:ln w="6350" cap="flat" cmpd="sng" algn="ctr">
              <a:solidFill>
                <a:srgbClr val="000000"/>
              </a:solidFill>
              <a:prstDash val="solid"/>
              <a:miter lim="800000"/>
            </a:ln>
            <a:effectLst/>
          </p:spPr>
        </p:cxnSp>
        <p:cxnSp>
          <p:nvCxnSpPr>
            <p:cNvPr id="479" name="Straight Connector 478">
              <a:extLst>
                <a:ext uri="{FF2B5EF4-FFF2-40B4-BE49-F238E27FC236}">
                  <a16:creationId xmlns="" xmlns:a16="http://schemas.microsoft.com/office/drawing/2014/main" id="{F4B48A14-13D8-4973-9529-18D497B0ECC4}"/>
                </a:ext>
              </a:extLst>
            </p:cNvPr>
            <p:cNvCxnSpPr/>
            <p:nvPr/>
          </p:nvCxnSpPr>
          <p:spPr>
            <a:xfrm>
              <a:off x="2535256" y="9647932"/>
              <a:ext cx="0" cy="1093670"/>
            </a:xfrm>
            <a:prstGeom prst="line">
              <a:avLst/>
            </a:prstGeom>
            <a:noFill/>
            <a:ln w="6350" cap="flat" cmpd="sng" algn="ctr">
              <a:solidFill>
                <a:srgbClr val="000000"/>
              </a:solidFill>
              <a:prstDash val="solid"/>
              <a:miter lim="800000"/>
            </a:ln>
            <a:effectLst/>
          </p:spPr>
        </p:cxnSp>
        <p:pic>
          <p:nvPicPr>
            <p:cNvPr id="480" name="Picture 479">
              <a:extLst>
                <a:ext uri="{FF2B5EF4-FFF2-40B4-BE49-F238E27FC236}">
                  <a16:creationId xmlns="" xmlns:a16="http://schemas.microsoft.com/office/drawing/2014/main" id="{7E779101-62A9-4EAE-8255-95728B07DA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3529"/>
            <a:stretch/>
          </p:blipFill>
          <p:spPr>
            <a:xfrm>
              <a:off x="2453742" y="9383404"/>
              <a:ext cx="164248" cy="295869"/>
            </a:xfrm>
            <a:prstGeom prst="rect">
              <a:avLst/>
            </a:prstGeom>
          </p:spPr>
        </p:pic>
        <p:pic>
          <p:nvPicPr>
            <p:cNvPr id="481" name="Picture 480">
              <a:extLst>
                <a:ext uri="{FF2B5EF4-FFF2-40B4-BE49-F238E27FC236}">
                  <a16:creationId xmlns="" xmlns:a16="http://schemas.microsoft.com/office/drawing/2014/main" id="{EDAF3CDB-6D09-4023-B533-1D83269997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3529"/>
            <a:stretch/>
          </p:blipFill>
          <p:spPr>
            <a:xfrm>
              <a:off x="2453742" y="9862519"/>
              <a:ext cx="164248" cy="295869"/>
            </a:xfrm>
            <a:prstGeom prst="rect">
              <a:avLst/>
            </a:prstGeom>
          </p:spPr>
        </p:pic>
        <p:pic>
          <p:nvPicPr>
            <p:cNvPr id="482" name="Picture 481">
              <a:extLst>
                <a:ext uri="{FF2B5EF4-FFF2-40B4-BE49-F238E27FC236}">
                  <a16:creationId xmlns="" xmlns:a16="http://schemas.microsoft.com/office/drawing/2014/main" id="{D57CE445-F934-4F48-82D5-5A50B31A58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3529"/>
            <a:stretch/>
          </p:blipFill>
          <p:spPr>
            <a:xfrm>
              <a:off x="2453742" y="10339019"/>
              <a:ext cx="164248" cy="295869"/>
            </a:xfrm>
            <a:prstGeom prst="rect">
              <a:avLst/>
            </a:prstGeom>
          </p:spPr>
        </p:pic>
      </p:grpSp>
      <p:sp>
        <p:nvSpPr>
          <p:cNvPr id="490" name="TextBox 489">
            <a:extLst>
              <a:ext uri="{FF2B5EF4-FFF2-40B4-BE49-F238E27FC236}">
                <a16:creationId xmlns="" xmlns:a16="http://schemas.microsoft.com/office/drawing/2014/main" id="{C8EEE77C-6129-474E-A678-2E7EA6E8024E}"/>
              </a:ext>
            </a:extLst>
          </p:cNvPr>
          <p:cNvSpPr txBox="1"/>
          <p:nvPr/>
        </p:nvSpPr>
        <p:spPr>
          <a:xfrm>
            <a:off x="823588" y="20847433"/>
            <a:ext cx="657129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latin typeface="Calibri" charset="0"/>
                <a:ea typeface="Calibri" charset="0"/>
                <a:cs typeface="Calibri" charset="0"/>
              </a:rPr>
              <a:t>Modular batteries </a:t>
            </a:r>
            <a:r>
              <a:rPr lang="en-US" sz="4800" baseline="30000" dirty="0">
                <a:latin typeface="Calibri" charset="0"/>
                <a:ea typeface="Calibri" charset="0"/>
                <a:cs typeface="Calibri" charset="0"/>
              </a:rPr>
              <a:t>[1]</a:t>
            </a:r>
            <a:endParaRPr lang="en-US" sz="4800" dirty="0">
              <a:latin typeface="Calibri" charset="0"/>
              <a:ea typeface="Calibri" charset="0"/>
              <a:cs typeface="Calibri" charset="0"/>
            </a:endParaRPr>
          </a:p>
          <a:p>
            <a:pPr marL="914400" indent="-914400">
              <a:buFont typeface="Arial" panose="020B0604020202020204" pitchFamily="34" charset="0"/>
              <a:buChar char="•"/>
            </a:pPr>
            <a:r>
              <a:rPr lang="en-US" sz="3200" i="1" dirty="0">
                <a:latin typeface="Calibri" charset="0"/>
                <a:ea typeface="Calibri" charset="0"/>
                <a:cs typeface="Calibri" charset="0"/>
              </a:rPr>
              <a:t>Battery interfaced by switches</a:t>
            </a:r>
            <a:endParaRPr lang="en-US" sz="4800" dirty="0">
              <a:latin typeface="Calibri" charset="0"/>
              <a:ea typeface="Calibri" charset="0"/>
              <a:cs typeface="Calibri" charset="0"/>
            </a:endParaRPr>
          </a:p>
          <a:p>
            <a:pPr algn="ctr"/>
            <a:r>
              <a:rPr lang="en-US" sz="4800" dirty="0">
                <a:latin typeface="Calibri" charset="0"/>
                <a:ea typeface="Calibri" charset="0"/>
                <a:cs typeface="Calibri" charset="0"/>
              </a:rPr>
              <a:t>Smart control </a:t>
            </a:r>
            <a:r>
              <a:rPr lang="en-US" sz="4800" baseline="30000" dirty="0">
                <a:latin typeface="Calibri" charset="0"/>
                <a:ea typeface="Calibri" charset="0"/>
                <a:cs typeface="Calibri" charset="0"/>
              </a:rPr>
              <a:t>[2]</a:t>
            </a:r>
          </a:p>
          <a:p>
            <a:pPr marL="914400" indent="-914400">
              <a:buFont typeface="Arial" panose="020B0604020202020204" pitchFamily="34" charset="0"/>
              <a:buChar char="•"/>
            </a:pPr>
            <a:r>
              <a:rPr lang="en-US" sz="3200" i="1" dirty="0">
                <a:solidFill>
                  <a:prstClr val="black"/>
                </a:solidFill>
                <a:latin typeface="Calibri" charset="0"/>
                <a:ea typeface="Calibri" charset="0"/>
                <a:cs typeface="Calibri" charset="0"/>
              </a:rPr>
              <a:t>Sensor-less balancing</a:t>
            </a:r>
          </a:p>
          <a:p>
            <a:pPr marL="914400" indent="-914400">
              <a:buFont typeface="Arial" panose="020B0604020202020204" pitchFamily="34" charset="0"/>
              <a:buChar char="•"/>
            </a:pPr>
            <a:r>
              <a:rPr lang="en-US" sz="3200" i="1" dirty="0">
                <a:solidFill>
                  <a:prstClr val="black"/>
                </a:solidFill>
                <a:latin typeface="Calibri" charset="0"/>
                <a:ea typeface="Calibri" charset="0"/>
                <a:cs typeface="Calibri" charset="0"/>
              </a:rPr>
              <a:t>Minimal </a:t>
            </a:r>
            <a:r>
              <a:rPr lang="en-US" sz="3200" i="1" dirty="0" smtClean="0">
                <a:solidFill>
                  <a:prstClr val="black"/>
                </a:solidFill>
                <a:latin typeface="Calibri" charset="0"/>
                <a:ea typeface="Calibri" charset="0"/>
                <a:cs typeface="Calibri" charset="0"/>
              </a:rPr>
              <a:t>losses</a:t>
            </a:r>
          </a:p>
        </p:txBody>
      </p:sp>
      <p:sp>
        <p:nvSpPr>
          <p:cNvPr id="504" name="Text Placeholder 19">
            <a:extLst>
              <a:ext uri="{FF2B5EF4-FFF2-40B4-BE49-F238E27FC236}">
                <a16:creationId xmlns="" xmlns:a16="http://schemas.microsoft.com/office/drawing/2014/main" id="{8E5E8256-42F6-4893-965C-0EC762A4B17F}"/>
              </a:ext>
            </a:extLst>
          </p:cNvPr>
          <p:cNvSpPr txBox="1">
            <a:spLocks/>
          </p:cNvSpPr>
          <p:nvPr/>
        </p:nvSpPr>
        <p:spPr>
          <a:xfrm>
            <a:off x="696684" y="24307800"/>
            <a:ext cx="14345210" cy="1005840"/>
          </a:xfrm>
          <a:prstGeom prst="rect">
            <a:avLst/>
          </a:prstGeom>
          <a:solidFill>
            <a:srgbClr val="062385"/>
          </a:solidFill>
          <a:ln>
            <a:solidFill>
              <a:srgbClr val="09306B"/>
            </a:solidFill>
          </a:ln>
        </p:spPr>
        <p:txBody>
          <a:bodyPr vert="horz" lIns="156746" tIns="78374" rIns="156746" bIns="78374"/>
          <a:lstStyle>
            <a:lvl1pPr marL="0" indent="0" algn="l" defTabSz="1746547" rtl="0" eaLnBrk="1" latinLnBrk="0" hangingPunct="1">
              <a:spcBef>
                <a:spcPct val="20000"/>
              </a:spcBef>
              <a:buFont typeface="Arial" pitchFamily="34" charset="0"/>
              <a:buNone/>
              <a:defRPr sz="2100" b="1" kern="1200" baseline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1419070" indent="-545796" algn="l" defTabSz="174654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183185" indent="-436637" algn="l" defTabSz="174654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056458" indent="-436637" algn="l" defTabSz="174654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929732" indent="-436637" algn="l" defTabSz="174654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3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803005" indent="-436637" algn="l" defTabSz="174654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676278" indent="-436637" algn="l" defTabSz="174654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549553" indent="-436637" algn="l" defTabSz="174654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422826" indent="-436637" algn="l" defTabSz="174654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400" dirty="0" smtClean="0">
                <a:latin typeface="Calibri" charset="0"/>
                <a:ea typeface="Calibri" charset="0"/>
                <a:cs typeface="Calibri" charset="0"/>
              </a:rPr>
              <a:t>System Test Setup</a:t>
            </a:r>
            <a:endParaRPr lang="en-US" sz="54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574" name="Text Placeholder 19">
            <a:extLst>
              <a:ext uri="{FF2B5EF4-FFF2-40B4-BE49-F238E27FC236}">
                <a16:creationId xmlns="" xmlns:a16="http://schemas.microsoft.com/office/drawing/2014/main" id="{D53FD60F-C434-46C9-9968-01A4E8F0FC05}"/>
              </a:ext>
            </a:extLst>
          </p:cNvPr>
          <p:cNvSpPr txBox="1">
            <a:spLocks/>
          </p:cNvSpPr>
          <p:nvPr/>
        </p:nvSpPr>
        <p:spPr>
          <a:xfrm>
            <a:off x="16346105" y="5334000"/>
            <a:ext cx="12028586" cy="1005840"/>
          </a:xfrm>
          <a:prstGeom prst="rect">
            <a:avLst/>
          </a:prstGeom>
          <a:solidFill>
            <a:srgbClr val="062385"/>
          </a:solidFill>
          <a:ln>
            <a:solidFill>
              <a:srgbClr val="09306B"/>
            </a:solidFill>
          </a:ln>
        </p:spPr>
        <p:txBody>
          <a:bodyPr vert="horz" lIns="156746" tIns="78374" rIns="156746" bIns="78374"/>
          <a:lstStyle>
            <a:lvl1pPr marL="0" indent="0" algn="l" defTabSz="1746547" rtl="0" eaLnBrk="1" latinLnBrk="0" hangingPunct="1">
              <a:spcBef>
                <a:spcPct val="20000"/>
              </a:spcBef>
              <a:buFont typeface="Arial" pitchFamily="34" charset="0"/>
              <a:buNone/>
              <a:defRPr sz="2100" b="1" kern="1200" baseline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1419070" indent="-545796" algn="l" defTabSz="174654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183185" indent="-436637" algn="l" defTabSz="174654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056458" indent="-436637" algn="l" defTabSz="174654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929732" indent="-436637" algn="l" defTabSz="174654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3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803005" indent="-436637" algn="l" defTabSz="174654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676278" indent="-436637" algn="l" defTabSz="174654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549553" indent="-436637" algn="l" defTabSz="174654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422826" indent="-436637" algn="l" defTabSz="174654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400" dirty="0" smtClean="0">
                <a:latin typeface="Calibri" charset="0"/>
                <a:ea typeface="Calibri" charset="0"/>
                <a:cs typeface="Calibri" charset="0"/>
              </a:rPr>
              <a:t>Rotor Estimation from Hall Sensors</a:t>
            </a:r>
            <a:endParaRPr lang="en-US" sz="54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576" name="Text Placeholder 19">
            <a:extLst>
              <a:ext uri="{FF2B5EF4-FFF2-40B4-BE49-F238E27FC236}">
                <a16:creationId xmlns="" xmlns:a16="http://schemas.microsoft.com/office/drawing/2014/main" id="{04759587-B120-436B-ACA8-9BE015CA6224}"/>
              </a:ext>
            </a:extLst>
          </p:cNvPr>
          <p:cNvSpPr txBox="1">
            <a:spLocks/>
          </p:cNvSpPr>
          <p:nvPr/>
        </p:nvSpPr>
        <p:spPr>
          <a:xfrm>
            <a:off x="29727094" y="26395680"/>
            <a:ext cx="13464101" cy="1005840"/>
          </a:xfrm>
          <a:prstGeom prst="rect">
            <a:avLst/>
          </a:prstGeom>
          <a:solidFill>
            <a:srgbClr val="062385"/>
          </a:solidFill>
          <a:ln>
            <a:solidFill>
              <a:srgbClr val="09306B"/>
            </a:solidFill>
          </a:ln>
        </p:spPr>
        <p:txBody>
          <a:bodyPr vert="horz" lIns="156746" tIns="78374" rIns="156746" bIns="78374"/>
          <a:lstStyle>
            <a:lvl1pPr marL="0" indent="0" algn="l" defTabSz="1746547" rtl="0" eaLnBrk="1" latinLnBrk="0" hangingPunct="1">
              <a:spcBef>
                <a:spcPct val="20000"/>
              </a:spcBef>
              <a:buFont typeface="Arial" pitchFamily="34" charset="0"/>
              <a:buNone/>
              <a:defRPr sz="2100" b="1" kern="1200" baseline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1419070" indent="-545796" algn="l" defTabSz="174654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183185" indent="-436637" algn="l" defTabSz="174654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056458" indent="-436637" algn="l" defTabSz="174654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929732" indent="-436637" algn="l" defTabSz="174654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3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803005" indent="-436637" algn="l" defTabSz="174654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676278" indent="-436637" algn="l" defTabSz="174654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549553" indent="-436637" algn="l" defTabSz="174654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422826" indent="-436637" algn="l" defTabSz="174654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400" dirty="0" smtClean="0">
                <a:latin typeface="Calibri" charset="0"/>
                <a:ea typeface="Calibri" charset="0"/>
                <a:cs typeface="Calibri" charset="0"/>
              </a:rPr>
              <a:t> Future </a:t>
            </a:r>
            <a:r>
              <a:rPr lang="en-US" sz="5400" dirty="0" smtClean="0">
                <a:latin typeface="Calibri" charset="0"/>
                <a:ea typeface="Calibri" charset="0"/>
                <a:cs typeface="Calibri" charset="0"/>
              </a:rPr>
              <a:t>Work</a:t>
            </a:r>
            <a:endParaRPr lang="en-US" sz="54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618" name="TextBox 617">
            <a:extLst>
              <a:ext uri="{FF2B5EF4-FFF2-40B4-BE49-F238E27FC236}">
                <a16:creationId xmlns="" xmlns:a16="http://schemas.microsoft.com/office/drawing/2014/main" id="{2AE72600-DF81-4D75-9159-C79903187E46}"/>
              </a:ext>
            </a:extLst>
          </p:cNvPr>
          <p:cNvSpPr txBox="1"/>
          <p:nvPr/>
        </p:nvSpPr>
        <p:spPr>
          <a:xfrm>
            <a:off x="10668000" y="22269115"/>
            <a:ext cx="583414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65138" indent="-465138">
              <a:buFont typeface="Arial" panose="020B0604020202020204" pitchFamily="34" charset="0"/>
              <a:buChar char="•"/>
            </a:pPr>
            <a:r>
              <a:rPr lang="en-US" sz="3200" i="1" dirty="0">
                <a:latin typeface="Calibri" charset="0"/>
                <a:ea typeface="Calibri" charset="0"/>
                <a:cs typeface="Calibri" charset="0"/>
              </a:rPr>
              <a:t>High-quality output</a:t>
            </a:r>
          </a:p>
          <a:p>
            <a:pPr marL="465138" indent="-465138">
              <a:buFont typeface="Arial" panose="020B0604020202020204" pitchFamily="34" charset="0"/>
              <a:buChar char="•"/>
            </a:pPr>
            <a:r>
              <a:rPr lang="en-US" sz="3200" i="1" dirty="0">
                <a:latin typeface="Calibri" charset="0"/>
                <a:ea typeface="Calibri" charset="0"/>
                <a:cs typeface="Calibri" charset="0"/>
              </a:rPr>
              <a:t>Less toque ripple</a:t>
            </a:r>
          </a:p>
          <a:p>
            <a:pPr marL="465138" indent="-465138">
              <a:buFont typeface="Arial" panose="020B0604020202020204" pitchFamily="34" charset="0"/>
              <a:buChar char="•"/>
            </a:pPr>
            <a:r>
              <a:rPr lang="en-US" sz="3200" i="1" dirty="0">
                <a:latin typeface="Calibri" charset="0"/>
                <a:ea typeface="Calibri" charset="0"/>
                <a:cs typeface="Calibri" charset="0"/>
              </a:rPr>
              <a:t>Less insulation stress </a:t>
            </a:r>
          </a:p>
          <a:p>
            <a:pPr marL="465138" indent="-465138">
              <a:buFont typeface="Arial" panose="020B0604020202020204" pitchFamily="34" charset="0"/>
              <a:buChar char="•"/>
            </a:pPr>
            <a:r>
              <a:rPr lang="en-US" sz="3200" i="1" dirty="0">
                <a:latin typeface="Calibri" charset="0"/>
                <a:ea typeface="Calibri" charset="0"/>
                <a:cs typeface="Calibri" charset="0"/>
              </a:rPr>
              <a:t>Great fault-tolerance</a:t>
            </a:r>
          </a:p>
        </p:txBody>
      </p:sp>
      <p:pic>
        <p:nvPicPr>
          <p:cNvPr id="384" name="Picture 10" descr="Image result for happy icon">
            <a:extLst>
              <a:ext uri="{FF2B5EF4-FFF2-40B4-BE49-F238E27FC236}">
                <a16:creationId xmlns="" xmlns:a16="http://schemas.microsoft.com/office/drawing/2014/main" id="{9A4BAF0A-5BF0-446D-844E-BC3FB4582C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7601" y="19200333"/>
            <a:ext cx="1867512" cy="1867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Image result for sad icon">
            <a:extLst>
              <a:ext uri="{FF2B5EF4-FFF2-40B4-BE49-F238E27FC236}">
                <a16:creationId xmlns="" xmlns:a16="http://schemas.microsoft.com/office/drawing/2014/main" id="{B68B1494-9DFF-4FE4-8FC7-D29A509F22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66849" y="9801596"/>
            <a:ext cx="1416630" cy="1416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44">
            <a:extLst>
              <a:ext uri="{FF2B5EF4-FFF2-40B4-BE49-F238E27FC236}">
                <a16:creationId xmlns="" xmlns:a16="http://schemas.microsoft.com/office/drawing/2014/main" id="{51244914-AFB4-4B11-B90C-7C0497C6A4E0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3467" y="1454514"/>
            <a:ext cx="2104768" cy="2576727"/>
          </a:xfrm>
          <a:prstGeom prst="rect">
            <a:avLst/>
          </a:prstGeom>
        </p:spPr>
      </p:pic>
      <p:grpSp>
        <p:nvGrpSpPr>
          <p:cNvPr id="385" name="Group 384">
            <a:extLst>
              <a:ext uri="{FF2B5EF4-FFF2-40B4-BE49-F238E27FC236}">
                <a16:creationId xmlns="" xmlns:a16="http://schemas.microsoft.com/office/drawing/2014/main" id="{9F6B5414-361C-4543-BDC6-2A2E49C6601D}"/>
              </a:ext>
            </a:extLst>
          </p:cNvPr>
          <p:cNvGrpSpPr/>
          <p:nvPr/>
        </p:nvGrpSpPr>
        <p:grpSpPr>
          <a:xfrm>
            <a:off x="8770817" y="18964790"/>
            <a:ext cx="2870831" cy="1557488"/>
            <a:chOff x="8781542" y="11689286"/>
            <a:chExt cx="2912564" cy="1580129"/>
          </a:xfrm>
        </p:grpSpPr>
        <p:sp>
          <p:nvSpPr>
            <p:cNvPr id="386" name="Rectangle: Rounded Corners 487">
              <a:extLst>
                <a:ext uri="{FF2B5EF4-FFF2-40B4-BE49-F238E27FC236}">
                  <a16:creationId xmlns="" xmlns:a16="http://schemas.microsoft.com/office/drawing/2014/main" id="{DADBC56A-678C-40F3-9C53-43972AC5BB91}"/>
                </a:ext>
              </a:extLst>
            </p:cNvPr>
            <p:cNvSpPr/>
            <p:nvPr/>
          </p:nvSpPr>
          <p:spPr>
            <a:xfrm>
              <a:off x="8781542" y="11689286"/>
              <a:ext cx="2912564" cy="1580129"/>
            </a:xfrm>
            <a:prstGeom prst="round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lgDash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Calibri" charset="0"/>
                <a:cs typeface="Calibri" charset="0"/>
              </a:endParaRPr>
            </a:p>
          </p:txBody>
        </p:sp>
        <p:pic>
          <p:nvPicPr>
            <p:cNvPr id="388" name="Picture 387">
              <a:extLst>
                <a:ext uri="{FF2B5EF4-FFF2-40B4-BE49-F238E27FC236}">
                  <a16:creationId xmlns="" xmlns:a16="http://schemas.microsoft.com/office/drawing/2014/main" id="{7E3655D1-2B28-4FA4-B0AC-AAE2C23985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l="13484" t="10759" r="10096" b="11939"/>
            <a:stretch/>
          </p:blipFill>
          <p:spPr>
            <a:xfrm>
              <a:off x="8825457" y="11777461"/>
              <a:ext cx="2834949" cy="1432252"/>
            </a:xfrm>
            <a:prstGeom prst="octagon">
              <a:avLst>
                <a:gd name="adj" fmla="val 18276"/>
              </a:avLst>
            </a:prstGeom>
          </p:spPr>
        </p:pic>
      </p:grpSp>
      <p:cxnSp>
        <p:nvCxnSpPr>
          <p:cNvPr id="391" name="Straight Connector 390">
            <a:extLst>
              <a:ext uri="{FF2B5EF4-FFF2-40B4-BE49-F238E27FC236}">
                <a16:creationId xmlns="" xmlns:a16="http://schemas.microsoft.com/office/drawing/2014/main" id="{FB8DF667-2933-444D-96C4-CBA90AF638E0}"/>
              </a:ext>
            </a:extLst>
          </p:cNvPr>
          <p:cNvCxnSpPr>
            <a:cxnSpLocks/>
          </p:cNvCxnSpPr>
          <p:nvPr/>
        </p:nvCxnSpPr>
        <p:spPr>
          <a:xfrm>
            <a:off x="9172553" y="18113054"/>
            <a:ext cx="565591" cy="686098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5" name="Arrow: Chevron 614">
            <a:extLst>
              <a:ext uri="{FF2B5EF4-FFF2-40B4-BE49-F238E27FC236}">
                <a16:creationId xmlns="" xmlns:a16="http://schemas.microsoft.com/office/drawing/2014/main" id="{ACBCB3D3-83CA-4ADE-A758-44A9978AC8D2}"/>
              </a:ext>
            </a:extLst>
          </p:cNvPr>
          <p:cNvSpPr/>
          <p:nvPr/>
        </p:nvSpPr>
        <p:spPr>
          <a:xfrm rot="17100000">
            <a:off x="9549269" y="20634753"/>
            <a:ext cx="564981" cy="587303"/>
          </a:xfrm>
          <a:prstGeom prst="chevron">
            <a:avLst>
              <a:gd name="adj" fmla="val 59233"/>
            </a:avLst>
          </a:prstGeom>
          <a:solidFill>
            <a:srgbClr val="062385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600">
              <a:solidFill>
                <a:schemeClr val="tx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590" name="TextBox 589">
            <a:extLst>
              <a:ext uri="{FF2B5EF4-FFF2-40B4-BE49-F238E27FC236}">
                <a16:creationId xmlns="" xmlns:a16="http://schemas.microsoft.com/office/drawing/2014/main" id="{0AEEEC65-E7C8-4953-BBCC-34DF97A538B3}"/>
              </a:ext>
            </a:extLst>
          </p:cNvPr>
          <p:cNvSpPr txBox="1"/>
          <p:nvPr/>
        </p:nvSpPr>
        <p:spPr>
          <a:xfrm>
            <a:off x="10817906" y="25680650"/>
            <a:ext cx="406608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i="1" dirty="0">
                <a:latin typeface="Calibri" charset="0"/>
                <a:ea typeface="Calibri" charset="0"/>
                <a:cs typeface="Calibri" charset="0"/>
              </a:rPr>
              <a:t>Intelligent battery module</a:t>
            </a:r>
          </a:p>
        </p:txBody>
      </p:sp>
      <p:sp>
        <p:nvSpPr>
          <p:cNvPr id="394" name="Text Placeholder 19">
            <a:extLst>
              <a:ext uri="{FF2B5EF4-FFF2-40B4-BE49-F238E27FC236}">
                <a16:creationId xmlns="" xmlns:a16="http://schemas.microsoft.com/office/drawing/2014/main" id="{D53FD60F-C434-46C9-9968-01A4E8F0FC05}"/>
              </a:ext>
            </a:extLst>
          </p:cNvPr>
          <p:cNvSpPr txBox="1">
            <a:spLocks/>
          </p:cNvSpPr>
          <p:nvPr/>
        </p:nvSpPr>
        <p:spPr>
          <a:xfrm>
            <a:off x="29689712" y="5346279"/>
            <a:ext cx="13504805" cy="1005840"/>
          </a:xfrm>
          <a:prstGeom prst="rect">
            <a:avLst/>
          </a:prstGeom>
          <a:solidFill>
            <a:srgbClr val="062385"/>
          </a:solidFill>
          <a:ln>
            <a:solidFill>
              <a:srgbClr val="09306B"/>
            </a:solidFill>
          </a:ln>
        </p:spPr>
        <p:txBody>
          <a:bodyPr vert="horz" lIns="156746" tIns="78374" rIns="156746" bIns="78374"/>
          <a:lstStyle>
            <a:lvl1pPr marL="0" indent="0" algn="l" defTabSz="1746547" rtl="0" eaLnBrk="1" latinLnBrk="0" hangingPunct="1">
              <a:spcBef>
                <a:spcPct val="20000"/>
              </a:spcBef>
              <a:buFont typeface="Arial" pitchFamily="34" charset="0"/>
              <a:buNone/>
              <a:defRPr sz="2100" b="1" kern="1200" baseline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1419070" indent="-545796" algn="l" defTabSz="174654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183185" indent="-436637" algn="l" defTabSz="174654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056458" indent="-436637" algn="l" defTabSz="174654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929732" indent="-436637" algn="l" defTabSz="174654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3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803005" indent="-436637" algn="l" defTabSz="174654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676278" indent="-436637" algn="l" defTabSz="174654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549553" indent="-436637" algn="l" defTabSz="174654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422826" indent="-436637" algn="l" defTabSz="174654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400" dirty="0" smtClean="0">
                <a:latin typeface="Calibri" charset="0"/>
                <a:ea typeface="Calibri" charset="0"/>
                <a:cs typeface="Calibri" charset="0"/>
              </a:rPr>
              <a:t> Motor Control</a:t>
            </a:r>
            <a:endParaRPr lang="en-US" sz="5400" dirty="0"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1043" name="Straight Connector 1042"/>
          <p:cNvCxnSpPr/>
          <p:nvPr/>
        </p:nvCxnSpPr>
        <p:spPr>
          <a:xfrm>
            <a:off x="15699403" y="5301516"/>
            <a:ext cx="0" cy="27584400"/>
          </a:xfrm>
          <a:prstGeom prst="line">
            <a:avLst/>
          </a:prstGeom>
          <a:ln w="3175">
            <a:solidFill>
              <a:srgbClr val="0623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3" name="Straight Connector 422"/>
          <p:cNvCxnSpPr/>
          <p:nvPr/>
        </p:nvCxnSpPr>
        <p:spPr>
          <a:xfrm>
            <a:off x="29032201" y="5160937"/>
            <a:ext cx="0" cy="27584400"/>
          </a:xfrm>
          <a:prstGeom prst="line">
            <a:avLst/>
          </a:prstGeom>
          <a:ln w="3175">
            <a:solidFill>
              <a:srgbClr val="0623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55" name="Picture 1054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42152" y="2084109"/>
            <a:ext cx="3912541" cy="156501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436" y="26136600"/>
            <a:ext cx="9649256" cy="55050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574150" y="27817670"/>
            <a:ext cx="4419017" cy="3314263"/>
          </a:xfrm>
          <a:prstGeom prst="rect">
            <a:avLst/>
          </a:prstGeom>
        </p:spPr>
      </p:pic>
      <p:sp>
        <p:nvSpPr>
          <p:cNvPr id="99" name="TextBox 98"/>
          <p:cNvSpPr txBox="1"/>
          <p:nvPr/>
        </p:nvSpPr>
        <p:spPr>
          <a:xfrm>
            <a:off x="16423305" y="6827540"/>
            <a:ext cx="926235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i="1" dirty="0" smtClean="0">
                <a:latin typeface="Calibri" charset="0"/>
                <a:ea typeface="Calibri" charset="0"/>
                <a:cs typeface="Calibri" charset="0"/>
              </a:rPr>
              <a:t>Field Oriented Control (FOC) requires continuous rotor angle estimation for Park and Inverse Park transforms.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57120" y="6959149"/>
            <a:ext cx="2047018" cy="180935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5380026" y="6607944"/>
            <a:ext cx="28012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 smtClean="0">
                <a:latin typeface="Calibri" charset="0"/>
                <a:ea typeface="Calibri" charset="0"/>
                <a:cs typeface="Calibri" charset="0"/>
              </a:rPr>
              <a:t>mathworks.com</a:t>
            </a:r>
            <a:endParaRPr lang="en-US" sz="16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24178334" y="24834708"/>
            <a:ext cx="392218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smtClean="0">
                <a:latin typeface="Calibri" charset="0"/>
                <a:ea typeface="Calibri" charset="0"/>
                <a:cs typeface="Calibri" charset="0"/>
              </a:rPr>
              <a:t>Small errors in angle estimation cause large spikes in motor phase current waveform.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6472800" y="13728495"/>
            <a:ext cx="118106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i="1" dirty="0" smtClean="0">
                <a:latin typeface="Calibri" charset="0"/>
                <a:ea typeface="Calibri" charset="0"/>
                <a:cs typeface="Calibri" charset="0"/>
              </a:rPr>
              <a:t>Two methods for continuous rotor angle estimation using hall sensors:</a:t>
            </a:r>
            <a:endParaRPr lang="en-US" sz="3200" i="1" dirty="0">
              <a:latin typeface="Calibri" charset="0"/>
              <a:ea typeface="Calibri" charset="0"/>
              <a:cs typeface="Calibri" charset="0"/>
            </a:endParaRPr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3209592"/>
              </p:ext>
            </p:extLst>
          </p:nvPr>
        </p:nvGraphicFramePr>
        <p:xfrm>
          <a:off x="16957643" y="8964088"/>
          <a:ext cx="10805509" cy="40843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557091"/>
                <a:gridCol w="4124209"/>
                <a:gridCol w="4124209"/>
              </a:tblGrid>
              <a:tr h="258449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/>
                        <a:t>Sensor Method</a:t>
                      </a:r>
                      <a:endParaRPr lang="en-US" sz="28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/>
                        <a:t>Pros</a:t>
                      </a:r>
                      <a:endParaRPr lang="en-US" sz="28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/>
                        <a:t>Cons</a:t>
                      </a:r>
                      <a:endParaRPr lang="en-US" sz="2800" b="1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1795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 smtClean="0"/>
                        <a:t>Sensorless</a:t>
                      </a:r>
                      <a:endParaRPr lang="en-US" sz="2400" dirty="0" smtClean="0"/>
                    </a:p>
                    <a:p>
                      <a:pPr algn="ctr"/>
                      <a:r>
                        <a:rPr lang="en-US" sz="2400" dirty="0" smtClean="0"/>
                        <a:t>(back-</a:t>
                      </a:r>
                      <a:r>
                        <a:rPr lang="en-US" sz="2400" dirty="0" err="1" smtClean="0"/>
                        <a:t>emf</a:t>
                      </a:r>
                      <a:r>
                        <a:rPr lang="en-US" sz="2400" dirty="0" smtClean="0"/>
                        <a:t>)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38125" indent="-238125" algn="l">
                        <a:buFont typeface="Arial" charset="0"/>
                        <a:buChar char="•"/>
                        <a:tabLst/>
                      </a:pPr>
                      <a:r>
                        <a:rPr lang="en-US" sz="1800" i="1" dirty="0" smtClean="0"/>
                        <a:t>Cheap</a:t>
                      </a:r>
                    </a:p>
                    <a:p>
                      <a:pPr marL="238125" indent="-238125" algn="l">
                        <a:buFont typeface="Arial" charset="0"/>
                        <a:buChar char="•"/>
                        <a:tabLst/>
                      </a:pPr>
                      <a:r>
                        <a:rPr lang="en-US" sz="1800" i="1" dirty="0" smtClean="0"/>
                        <a:t>Works</a:t>
                      </a:r>
                      <a:r>
                        <a:rPr lang="en-US" sz="1800" i="1" baseline="0" dirty="0" smtClean="0"/>
                        <a:t> well at high speeds</a:t>
                      </a:r>
                      <a:endParaRPr lang="en-US" sz="1800" i="1" dirty="0" smtClean="0"/>
                    </a:p>
                  </a:txBody>
                  <a:tcPr marL="1828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38125" indent="-238125" algn="l">
                        <a:buFont typeface="Arial" charset="0"/>
                        <a:buChar char="•"/>
                        <a:tabLst/>
                      </a:pPr>
                      <a:r>
                        <a:rPr lang="en-US" sz="1800" i="1" dirty="0" smtClean="0"/>
                        <a:t>Reliance on software</a:t>
                      </a:r>
                    </a:p>
                    <a:p>
                      <a:pPr marL="238125" indent="-238125" algn="l">
                        <a:buFont typeface="Arial" charset="0"/>
                        <a:buChar char="•"/>
                        <a:tabLst/>
                      </a:pPr>
                      <a:r>
                        <a:rPr lang="en-US" sz="1800" i="1" dirty="0" smtClean="0"/>
                        <a:t>Less precise/accurate</a:t>
                      </a:r>
                      <a:endParaRPr lang="en-US" sz="1800" i="1" dirty="0"/>
                    </a:p>
                  </a:txBody>
                  <a:tcPr marL="18288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672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Hall Sensors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9D">
                        <a:alpha val="5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238125" indent="-238125" algn="l">
                        <a:buFont typeface="Arial" charset="0"/>
                        <a:buChar char="•"/>
                        <a:tabLst/>
                      </a:pPr>
                      <a:r>
                        <a:rPr lang="en-US" sz="1800" i="1" dirty="0" smtClean="0"/>
                        <a:t>Reasonably cheap</a:t>
                      </a:r>
                    </a:p>
                    <a:p>
                      <a:pPr marL="238125" indent="-238125" algn="l">
                        <a:buFont typeface="Arial" charset="0"/>
                        <a:buChar char="•"/>
                        <a:tabLst/>
                      </a:pPr>
                      <a:r>
                        <a:rPr lang="en-US" sz="1800" i="1" dirty="0" smtClean="0"/>
                        <a:t>Fallback</a:t>
                      </a:r>
                      <a:r>
                        <a:rPr lang="en-US" sz="1800" i="1" baseline="0" dirty="0" smtClean="0"/>
                        <a:t> on trapezoidal</a:t>
                      </a:r>
                    </a:p>
                    <a:p>
                      <a:pPr marL="238125" indent="-238125" algn="l">
                        <a:buFont typeface="Arial" charset="0"/>
                        <a:buChar char="•"/>
                        <a:tabLst/>
                      </a:pPr>
                      <a:r>
                        <a:rPr lang="en-US" sz="1800" i="1" baseline="0" dirty="0" smtClean="0"/>
                        <a:t>Robust hardware</a:t>
                      </a:r>
                    </a:p>
                    <a:p>
                      <a:pPr marL="238125" indent="-238125" algn="l">
                        <a:buFont typeface="Arial" charset="0"/>
                        <a:buChar char="•"/>
                        <a:tabLst/>
                      </a:pPr>
                      <a:r>
                        <a:rPr lang="en-US" sz="1800" i="1" baseline="0" dirty="0" smtClean="0"/>
                        <a:t>Reliable control</a:t>
                      </a:r>
                      <a:endParaRPr lang="en-US" sz="1800" i="1" dirty="0"/>
                    </a:p>
                  </a:txBody>
                  <a:tcPr marL="1828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9D">
                        <a:alpha val="5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238125" indent="-238125" algn="l">
                        <a:buFont typeface="Arial" charset="0"/>
                        <a:buChar char="•"/>
                        <a:tabLst/>
                      </a:pPr>
                      <a:r>
                        <a:rPr lang="en-US" sz="1800" i="1" dirty="0" smtClean="0"/>
                        <a:t>Must</a:t>
                      </a:r>
                      <a:r>
                        <a:rPr lang="en-US" sz="1800" i="1" baseline="0" dirty="0" smtClean="0"/>
                        <a:t> extrapolate from 60° increments</a:t>
                      </a:r>
                    </a:p>
                    <a:p>
                      <a:pPr marL="238125" indent="-238125" algn="l">
                        <a:buFont typeface="Arial" charset="0"/>
                        <a:buChar char="•"/>
                        <a:tabLst/>
                      </a:pPr>
                      <a:r>
                        <a:rPr lang="en-US" sz="1800" i="1" baseline="0" dirty="0" smtClean="0"/>
                        <a:t>Subject to mechanical misalignment</a:t>
                      </a:r>
                      <a:endParaRPr lang="en-US" sz="1800" i="1" dirty="0"/>
                    </a:p>
                  </a:txBody>
                  <a:tcPr marL="18288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9D">
                        <a:alpha val="54902"/>
                      </a:srgbClr>
                    </a:solidFill>
                  </a:tcPr>
                </a:tc>
              </a:tr>
              <a:tr h="89259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Encoder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38125" indent="-238125" algn="l">
                        <a:buFont typeface="Arial" charset="0"/>
                        <a:buChar char="•"/>
                        <a:tabLst/>
                      </a:pPr>
                      <a:r>
                        <a:rPr lang="en-US" sz="1800" i="1" dirty="0" smtClean="0"/>
                        <a:t>Accurate and precise</a:t>
                      </a:r>
                    </a:p>
                    <a:p>
                      <a:pPr marL="238125" indent="-238125" algn="l">
                        <a:buFont typeface="Arial" charset="0"/>
                        <a:buChar char="•"/>
                        <a:tabLst/>
                      </a:pPr>
                      <a:r>
                        <a:rPr lang="en-US" sz="1800" i="1" dirty="0" smtClean="0"/>
                        <a:t>No estimation</a:t>
                      </a:r>
                      <a:r>
                        <a:rPr lang="en-US" sz="1800" i="1" baseline="0" dirty="0" smtClean="0"/>
                        <a:t> required</a:t>
                      </a:r>
                      <a:endParaRPr lang="en-US" sz="1800" i="1" dirty="0"/>
                    </a:p>
                  </a:txBody>
                  <a:tcPr marL="1828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38125" indent="-238125" algn="l">
                        <a:buFont typeface="Arial" charset="0"/>
                        <a:buChar char="•"/>
                        <a:tabLst/>
                      </a:pPr>
                      <a:r>
                        <a:rPr lang="en-US" sz="1800" i="1" dirty="0" smtClean="0"/>
                        <a:t>Expensive</a:t>
                      </a:r>
                    </a:p>
                    <a:p>
                      <a:pPr marL="238125" indent="-238125" algn="l">
                        <a:buFont typeface="Arial" charset="0"/>
                        <a:buChar char="•"/>
                        <a:tabLst/>
                      </a:pPr>
                      <a:r>
                        <a:rPr lang="en-US" sz="1800" i="1" dirty="0" smtClean="0"/>
                        <a:t>Prone to hardware</a:t>
                      </a:r>
                      <a:r>
                        <a:rPr lang="en-US" sz="1800" i="1" baseline="0" dirty="0" smtClean="0"/>
                        <a:t> failure</a:t>
                      </a:r>
                    </a:p>
                    <a:p>
                      <a:pPr marL="238125" indent="-238125" algn="l">
                        <a:buFont typeface="Arial" charset="0"/>
                        <a:buChar char="•"/>
                        <a:tabLst/>
                      </a:pPr>
                      <a:r>
                        <a:rPr lang="en-US" sz="1800" i="1" baseline="0" dirty="0" smtClean="0"/>
                        <a:t>Sensitive to poor installation</a:t>
                      </a:r>
                      <a:endParaRPr lang="en-US" sz="1800" i="1" dirty="0"/>
                    </a:p>
                  </a:txBody>
                  <a:tcPr marL="18288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1795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Resolver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7800" indent="-177800" algn="l">
                        <a:buFont typeface="Arial" charset="0"/>
                        <a:buChar char="•"/>
                        <a:tabLst/>
                      </a:pPr>
                      <a:r>
                        <a:rPr lang="en-US" sz="1800" i="1" dirty="0" smtClean="0"/>
                        <a:t>Most accurate/precise</a:t>
                      </a:r>
                    </a:p>
                    <a:p>
                      <a:pPr marL="177800" indent="-177800" algn="l">
                        <a:buFont typeface="Arial" charset="0"/>
                        <a:buChar char="•"/>
                        <a:tabLst/>
                      </a:pPr>
                      <a:r>
                        <a:rPr lang="en-US" sz="1800" i="1" dirty="0" smtClean="0"/>
                        <a:t>No estimation required</a:t>
                      </a:r>
                    </a:p>
                  </a:txBody>
                  <a:tcPr marL="1828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38125" indent="-238125" algn="l">
                        <a:buFont typeface="Arial" charset="0"/>
                        <a:buChar char="•"/>
                        <a:tabLst/>
                      </a:pPr>
                      <a:r>
                        <a:rPr lang="en-US" sz="1800" i="1" dirty="0" smtClean="0"/>
                        <a:t>Most expensive</a:t>
                      </a:r>
                    </a:p>
                    <a:p>
                      <a:pPr marL="238125" indent="-238125" algn="l">
                        <a:buFont typeface="Arial" charset="0"/>
                        <a:buChar char="•"/>
                        <a:tabLst/>
                      </a:pPr>
                      <a:r>
                        <a:rPr lang="en-US" sz="1800" i="1" dirty="0" smtClean="0"/>
                        <a:t>Interpretation</a:t>
                      </a:r>
                      <a:r>
                        <a:rPr lang="en-US" sz="1800" i="1" baseline="0" dirty="0" smtClean="0"/>
                        <a:t> of signal is nontrivial</a:t>
                      </a:r>
                      <a:endParaRPr lang="en-US" sz="1800" i="1" dirty="0"/>
                    </a:p>
                  </a:txBody>
                  <a:tcPr marL="18288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16435359" y="14411848"/>
            <a:ext cx="5648957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3600" b="1" dirty="0" smtClean="0">
                <a:latin typeface="Calibri" charset="0"/>
                <a:ea typeface="Calibri" charset="0"/>
                <a:cs typeface="Calibri" charset="0"/>
              </a:rPr>
              <a:t>0</a:t>
            </a:r>
            <a:r>
              <a:rPr lang="en-US" sz="3600" b="1" baseline="30000" dirty="0" smtClean="0">
                <a:latin typeface="Calibri" charset="0"/>
                <a:ea typeface="Calibri" charset="0"/>
                <a:cs typeface="Calibri" charset="0"/>
              </a:rPr>
              <a:t>th</a:t>
            </a:r>
            <a:r>
              <a:rPr lang="en-US" sz="3600" b="1" dirty="0" smtClean="0">
                <a:latin typeface="Calibri" charset="0"/>
                <a:ea typeface="Calibri" charset="0"/>
                <a:cs typeface="Calibri" charset="0"/>
              </a:rPr>
              <a:t> order Taylor extrapolation</a:t>
            </a:r>
          </a:p>
          <a:p>
            <a:pPr marL="571500" indent="-571500">
              <a:buFont typeface="Arial" charset="0"/>
              <a:buChar char="•"/>
            </a:pPr>
            <a:r>
              <a:rPr lang="en-US" sz="2800" i="1" dirty="0" smtClean="0">
                <a:latin typeface="Calibri" charset="0"/>
                <a:ea typeface="Calibri" charset="0"/>
                <a:cs typeface="Calibri" charset="0"/>
              </a:rPr>
              <a:t>Linear extrapolation from previous hall transition</a:t>
            </a:r>
          </a:p>
          <a:p>
            <a:pPr marL="571500" indent="-571500">
              <a:buFont typeface="Arial" charset="0"/>
              <a:buChar char="•"/>
            </a:pPr>
            <a:r>
              <a:rPr lang="en-US" sz="2800" i="1" dirty="0" smtClean="0">
                <a:latin typeface="Calibri" charset="0"/>
                <a:ea typeface="Calibri" charset="0"/>
                <a:cs typeface="Calibri" charset="0"/>
              </a:rPr>
              <a:t>Estimate velocity with low-pass filter on hall transition intervals</a:t>
            </a:r>
            <a:endParaRPr lang="en-US" sz="2800" i="1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7433444" y="8238045"/>
            <a:ext cx="65325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i="1" dirty="0" smtClean="0">
                <a:latin typeface="Calibri" charset="0"/>
                <a:ea typeface="Calibri" charset="0"/>
                <a:cs typeface="Calibri" charset="0"/>
              </a:rPr>
              <a:t>How should we sense rotor angle?</a:t>
            </a:r>
            <a:endParaRPr lang="en-US" sz="3600" i="1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2843113" y="14468739"/>
            <a:ext cx="5527609" cy="41088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latin typeface="Calibri" charset="0"/>
                <a:ea typeface="Calibri" charset="0"/>
                <a:cs typeface="Calibri" charset="0"/>
              </a:rPr>
              <a:t>Phase Locked Loop</a:t>
            </a:r>
          </a:p>
          <a:p>
            <a:pPr algn="ctr">
              <a:spcAft>
                <a:spcPts val="600"/>
              </a:spcAft>
            </a:pPr>
            <a:r>
              <a:rPr lang="en-US" sz="3600" b="1" dirty="0" smtClean="0">
                <a:latin typeface="Calibri" charset="0"/>
                <a:ea typeface="Calibri" charset="0"/>
                <a:cs typeface="Calibri" charset="0"/>
              </a:rPr>
              <a:t>(PLL)</a:t>
            </a:r>
            <a:endParaRPr lang="en-US" sz="3600" dirty="0">
              <a:latin typeface="Calibri" charset="0"/>
              <a:ea typeface="Calibri" charset="0"/>
              <a:cs typeface="Calibri" charset="0"/>
            </a:endParaRPr>
          </a:p>
          <a:p>
            <a:pPr marL="571500" indent="-571500">
              <a:buFont typeface="Arial" charset="0"/>
              <a:buChar char="•"/>
            </a:pPr>
            <a:r>
              <a:rPr lang="en-US" sz="2800" i="1" dirty="0" smtClean="0">
                <a:latin typeface="Calibri" charset="0"/>
                <a:ea typeface="Calibri" charset="0"/>
                <a:cs typeface="Calibri" charset="0"/>
              </a:rPr>
              <a:t>Apply PLL to lock onto hall transitions</a:t>
            </a:r>
          </a:p>
          <a:p>
            <a:pPr marL="571500" indent="-571500">
              <a:buFont typeface="Arial" charset="0"/>
              <a:buChar char="•"/>
            </a:pPr>
            <a:r>
              <a:rPr lang="en-US" sz="2800" i="1" dirty="0" smtClean="0">
                <a:latin typeface="Calibri" charset="0"/>
                <a:ea typeface="Calibri" charset="0"/>
                <a:cs typeface="Calibri" charset="0"/>
              </a:rPr>
              <a:t>Single P controller on velocity to drive angle error to 0</a:t>
            </a:r>
          </a:p>
          <a:p>
            <a:pPr marL="571500" indent="-571500">
              <a:buFont typeface="Arial" charset="0"/>
              <a:buChar char="•"/>
            </a:pPr>
            <a:endParaRPr lang="en-US" sz="3600" dirty="0">
              <a:latin typeface="Calibri" charset="0"/>
              <a:ea typeface="Calibri" charset="0"/>
              <a:cs typeface="Calibri" charset="0"/>
            </a:endParaRPr>
          </a:p>
          <a:p>
            <a:endParaRPr lang="en-US" sz="3600" dirty="0"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6710288" y="17848640"/>
            <a:ext cx="4815181" cy="904941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2928917" y="17614838"/>
            <a:ext cx="5441806" cy="1274737"/>
          </a:xfrm>
          <a:prstGeom prst="rect">
            <a:avLst/>
          </a:prstGeom>
        </p:spPr>
      </p:pic>
      <p:grpSp>
        <p:nvGrpSpPr>
          <p:cNvPr id="1032" name="Group 1031"/>
          <p:cNvGrpSpPr/>
          <p:nvPr/>
        </p:nvGrpSpPr>
        <p:grpSpPr>
          <a:xfrm>
            <a:off x="16356467" y="19202400"/>
            <a:ext cx="5891615" cy="3886200"/>
            <a:chOff x="16356467" y="19202400"/>
            <a:chExt cx="5891615" cy="3886200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356467" y="19202400"/>
              <a:ext cx="5891615" cy="3886200"/>
            </a:xfrm>
            <a:prstGeom prst="rect">
              <a:avLst/>
            </a:prstGeom>
          </p:spPr>
        </p:pic>
        <p:sp>
          <p:nvSpPr>
            <p:cNvPr id="28" name="Oval 27"/>
            <p:cNvSpPr/>
            <p:nvPr/>
          </p:nvSpPr>
          <p:spPr>
            <a:xfrm>
              <a:off x="19526886" y="19727623"/>
              <a:ext cx="536876" cy="946405"/>
            </a:xfrm>
            <a:prstGeom prst="ellipse">
              <a:avLst/>
            </a:prstGeom>
            <a:solidFill>
              <a:srgbClr val="FF0005">
                <a:alpha val="26275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121" name="Oval 120"/>
            <p:cNvSpPr/>
            <p:nvPr/>
          </p:nvSpPr>
          <p:spPr>
            <a:xfrm>
              <a:off x="20361011" y="19733473"/>
              <a:ext cx="536876" cy="577977"/>
            </a:xfrm>
            <a:prstGeom prst="ellipse">
              <a:avLst/>
            </a:prstGeom>
            <a:solidFill>
              <a:srgbClr val="FF0005">
                <a:alpha val="26275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122" name="Oval 121"/>
            <p:cNvSpPr/>
            <p:nvPr/>
          </p:nvSpPr>
          <p:spPr>
            <a:xfrm>
              <a:off x="17206637" y="19733473"/>
              <a:ext cx="536876" cy="577977"/>
            </a:xfrm>
            <a:prstGeom prst="ellipse">
              <a:avLst/>
            </a:prstGeom>
            <a:solidFill>
              <a:srgbClr val="FF0005">
                <a:alpha val="26275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123" name="Oval 122"/>
            <p:cNvSpPr/>
            <p:nvPr/>
          </p:nvSpPr>
          <p:spPr>
            <a:xfrm>
              <a:off x="19238561" y="20788482"/>
              <a:ext cx="531816" cy="981483"/>
            </a:xfrm>
            <a:prstGeom prst="ellipse">
              <a:avLst/>
            </a:prstGeom>
            <a:solidFill>
              <a:srgbClr val="FF0005">
                <a:alpha val="26275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charset="0"/>
                <a:ea typeface="Calibri" charset="0"/>
                <a:cs typeface="Calibri" charset="0"/>
              </a:endParaRPr>
            </a:p>
          </p:txBody>
        </p:sp>
      </p:grpSp>
      <p:grpSp>
        <p:nvGrpSpPr>
          <p:cNvPr id="1027" name="Group 1026"/>
          <p:cNvGrpSpPr/>
          <p:nvPr/>
        </p:nvGrpSpPr>
        <p:grpSpPr>
          <a:xfrm>
            <a:off x="22378114" y="19206899"/>
            <a:ext cx="5891614" cy="3886200"/>
            <a:chOff x="22378114" y="19206899"/>
            <a:chExt cx="5891614" cy="3886200"/>
          </a:xfrm>
        </p:grpSpPr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378114" y="19206899"/>
              <a:ext cx="5891614" cy="3886200"/>
            </a:xfrm>
            <a:prstGeom prst="rect">
              <a:avLst/>
            </a:prstGeom>
          </p:spPr>
        </p:pic>
        <p:sp>
          <p:nvSpPr>
            <p:cNvPr id="124" name="Oval 123"/>
            <p:cNvSpPr/>
            <p:nvPr/>
          </p:nvSpPr>
          <p:spPr>
            <a:xfrm>
              <a:off x="26674560" y="21412200"/>
              <a:ext cx="212138" cy="214179"/>
            </a:xfrm>
            <a:prstGeom prst="ellipse">
              <a:avLst/>
            </a:prstGeom>
            <a:solidFill>
              <a:srgbClr val="FF0005">
                <a:alpha val="26275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125" name="Oval 124"/>
            <p:cNvSpPr/>
            <p:nvPr/>
          </p:nvSpPr>
          <p:spPr>
            <a:xfrm>
              <a:off x="26024383" y="21414192"/>
              <a:ext cx="212138" cy="214179"/>
            </a:xfrm>
            <a:prstGeom prst="ellipse">
              <a:avLst/>
            </a:prstGeom>
            <a:solidFill>
              <a:srgbClr val="FF0005">
                <a:alpha val="26275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charset="0"/>
                <a:ea typeface="Calibri" charset="0"/>
                <a:cs typeface="Calibri" charset="0"/>
              </a:endParaRPr>
            </a:p>
          </p:txBody>
        </p:sp>
      </p:grpSp>
      <p:cxnSp>
        <p:nvCxnSpPr>
          <p:cNvPr id="11" name="Straight Connector 10"/>
          <p:cNvCxnSpPr/>
          <p:nvPr/>
        </p:nvCxnSpPr>
        <p:spPr>
          <a:xfrm flipH="1">
            <a:off x="22378118" y="14390464"/>
            <a:ext cx="1" cy="8790474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18945809" y="25272362"/>
            <a:ext cx="1160895" cy="523220"/>
          </a:xfrm>
          <a:prstGeom prst="rect">
            <a:avLst/>
          </a:prstGeom>
          <a:solidFill>
            <a:srgbClr val="FEFF9D"/>
          </a:solidFill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Calibri" charset="0"/>
                <a:ea typeface="Calibri" charset="0"/>
                <a:cs typeface="Calibri" charset="0"/>
              </a:rPr>
              <a:t>Before</a:t>
            </a:r>
            <a:endParaRPr lang="en-US" sz="28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20156971" y="29023986"/>
            <a:ext cx="942887" cy="523220"/>
          </a:xfrm>
          <a:prstGeom prst="rect">
            <a:avLst/>
          </a:prstGeom>
          <a:solidFill>
            <a:srgbClr val="FEFF9D"/>
          </a:solidFill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Calibri" charset="0"/>
                <a:ea typeface="Calibri" charset="0"/>
                <a:cs typeface="Calibri" charset="0"/>
              </a:rPr>
              <a:t>After</a:t>
            </a:r>
            <a:endParaRPr lang="en-US" sz="28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23994297" y="26672472"/>
            <a:ext cx="4037798" cy="5638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 smtClean="0">
                <a:latin typeface="Calibri" charset="0"/>
                <a:ea typeface="Calibri" charset="0"/>
                <a:cs typeface="Calibri" charset="0"/>
              </a:rPr>
              <a:t>Pre-calibrate hall sensor misalignment:</a:t>
            </a:r>
          </a:p>
          <a:p>
            <a:pPr algn="ctr"/>
            <a:endParaRPr lang="en-US" sz="2800" i="1" dirty="0">
              <a:latin typeface="Calibri" charset="0"/>
              <a:ea typeface="Calibri" charset="0"/>
              <a:cs typeface="Calibri" charset="0"/>
            </a:endParaRPr>
          </a:p>
          <a:p>
            <a:r>
              <a:rPr lang="en-US" sz="2800" i="1" dirty="0" smtClean="0">
                <a:latin typeface="Calibri" charset="0"/>
                <a:ea typeface="Calibri" charset="0"/>
                <a:cs typeface="Calibri" charset="0"/>
              </a:rPr>
              <a:t>Run motor in open loop at constant speed and measure hall sensor timing.</a:t>
            </a:r>
          </a:p>
          <a:p>
            <a:r>
              <a:rPr lang="en-US" sz="2800" i="1" dirty="0" smtClean="0">
                <a:latin typeface="Calibri" charset="0"/>
                <a:ea typeface="Calibri" charset="0"/>
                <a:cs typeface="Calibri" charset="0"/>
              </a:rPr>
              <a:t>Storing one electrical revolution is insufficient since there are 4 pole pairs: must store 4 revolutions (24 transition times).</a:t>
            </a:r>
            <a:endParaRPr lang="en-US" sz="2800" i="1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6222016" y="23636755"/>
            <a:ext cx="123036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 smtClean="0">
                <a:latin typeface="Calibri" charset="0"/>
                <a:ea typeface="Calibri" charset="0"/>
                <a:cs typeface="Calibri" charset="0"/>
              </a:rPr>
              <a:t>Hall Sensor Calibration</a:t>
            </a:r>
            <a:endParaRPr lang="en-US" sz="5400" dirty="0"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40" name="Straight Arrow Connector 39"/>
          <p:cNvCxnSpPr/>
          <p:nvPr/>
        </p:nvCxnSpPr>
        <p:spPr>
          <a:xfrm flipH="1">
            <a:off x="22936200" y="25462083"/>
            <a:ext cx="1159193" cy="731160"/>
          </a:xfrm>
          <a:prstGeom prst="straightConnector1">
            <a:avLst/>
          </a:prstGeom>
          <a:ln w="63500">
            <a:solidFill>
              <a:srgbClr val="67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/>
          <p:cNvCxnSpPr/>
          <p:nvPr/>
        </p:nvCxnSpPr>
        <p:spPr>
          <a:xfrm flipH="1">
            <a:off x="18678209" y="25454985"/>
            <a:ext cx="5443505" cy="659271"/>
          </a:xfrm>
          <a:prstGeom prst="straightConnector1">
            <a:avLst/>
          </a:prstGeom>
          <a:ln w="63500">
            <a:solidFill>
              <a:srgbClr val="67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/>
          <p:cNvCxnSpPr/>
          <p:nvPr/>
        </p:nvCxnSpPr>
        <p:spPr>
          <a:xfrm flipH="1">
            <a:off x="20865047" y="25437126"/>
            <a:ext cx="3226715" cy="756117"/>
          </a:xfrm>
          <a:prstGeom prst="straightConnector1">
            <a:avLst/>
          </a:prstGeom>
          <a:ln w="63500">
            <a:solidFill>
              <a:srgbClr val="67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/>
          <p:cNvCxnSpPr/>
          <p:nvPr/>
        </p:nvCxnSpPr>
        <p:spPr>
          <a:xfrm>
            <a:off x="16346105" y="13559967"/>
            <a:ext cx="1202461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/>
          <p:cNvCxnSpPr/>
          <p:nvPr/>
        </p:nvCxnSpPr>
        <p:spPr>
          <a:xfrm>
            <a:off x="16365805" y="23500080"/>
            <a:ext cx="1202461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30301251" y="9245720"/>
            <a:ext cx="53168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Calibri" charset="0"/>
                <a:ea typeface="Calibri" charset="0"/>
                <a:cs typeface="Calibri" charset="0"/>
              </a:rPr>
              <a:t>Trapezoidal (traditional)</a:t>
            </a:r>
            <a:endParaRPr lang="en-US" sz="3600" dirty="0"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63" name="Picture 62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69197" y="9639883"/>
            <a:ext cx="7012403" cy="5257800"/>
          </a:xfrm>
          <a:prstGeom prst="rect">
            <a:avLst/>
          </a:prstGeom>
        </p:spPr>
      </p:pic>
      <p:sp>
        <p:nvSpPr>
          <p:cNvPr id="161" name="TextBox 160"/>
          <p:cNvSpPr txBox="1"/>
          <p:nvPr/>
        </p:nvSpPr>
        <p:spPr>
          <a:xfrm>
            <a:off x="37085739" y="9259924"/>
            <a:ext cx="55957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Calibri" charset="0"/>
                <a:ea typeface="Calibri" charset="0"/>
                <a:cs typeface="Calibri" charset="0"/>
              </a:rPr>
              <a:t>FOC (traditional)</a:t>
            </a:r>
            <a:endParaRPr lang="en-US" sz="3600" dirty="0"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64" name="Picture 63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54071" y="15436158"/>
            <a:ext cx="7012403" cy="5257800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66474" y="15436158"/>
            <a:ext cx="7012403" cy="5257800"/>
          </a:xfrm>
          <a:prstGeom prst="rect">
            <a:avLst/>
          </a:prstGeom>
        </p:spPr>
      </p:pic>
      <p:sp>
        <p:nvSpPr>
          <p:cNvPr id="164" name="TextBox 163"/>
          <p:cNvSpPr txBox="1"/>
          <p:nvPr/>
        </p:nvSpPr>
        <p:spPr>
          <a:xfrm>
            <a:off x="30038220" y="15039789"/>
            <a:ext cx="60440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>
                <a:latin typeface="Calibri" charset="0"/>
                <a:ea typeface="Calibri" charset="0"/>
                <a:cs typeface="Calibri" charset="0"/>
              </a:rPr>
              <a:t>Trapezoidal (modular batteries)</a:t>
            </a:r>
            <a:endParaRPr lang="en-US" sz="36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65" name="TextBox 164"/>
          <p:cNvSpPr txBox="1"/>
          <p:nvPr/>
        </p:nvSpPr>
        <p:spPr>
          <a:xfrm>
            <a:off x="37249309" y="15024033"/>
            <a:ext cx="54226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Calibri" charset="0"/>
                <a:ea typeface="Calibri" charset="0"/>
                <a:cs typeface="Calibri" charset="0"/>
              </a:rPr>
              <a:t>FOC (modular batteries)</a:t>
            </a:r>
            <a:endParaRPr lang="en-US" sz="3600" dirty="0">
              <a:latin typeface="Calibri" charset="0"/>
              <a:ea typeface="Calibri" charset="0"/>
              <a:cs typeface="Calibri" charset="0"/>
            </a:endParaRPr>
          </a:p>
        </p:txBody>
      </p:sp>
      <p:grpSp>
        <p:nvGrpSpPr>
          <p:cNvPr id="95" name="Group 94"/>
          <p:cNvGrpSpPr/>
          <p:nvPr/>
        </p:nvGrpSpPr>
        <p:grpSpPr>
          <a:xfrm>
            <a:off x="29689712" y="6791292"/>
            <a:ext cx="13479281" cy="1921255"/>
            <a:chOff x="29689712" y="18600918"/>
            <a:chExt cx="13479281" cy="1921255"/>
          </a:xfrm>
        </p:grpSpPr>
        <p:pic>
          <p:nvPicPr>
            <p:cNvPr id="66" name="Picture 65"/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29689712" y="18600918"/>
              <a:ext cx="13479281" cy="1921255"/>
            </a:xfrm>
            <a:prstGeom prst="rect">
              <a:avLst/>
            </a:prstGeom>
          </p:spPr>
        </p:pic>
        <p:sp>
          <p:nvSpPr>
            <p:cNvPr id="68" name="Rectangle 67"/>
            <p:cNvSpPr/>
            <p:nvPr/>
          </p:nvSpPr>
          <p:spPr>
            <a:xfrm>
              <a:off x="40233600" y="20221419"/>
              <a:ext cx="762000" cy="24688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169" name="Rectangle 168"/>
            <p:cNvSpPr/>
            <p:nvPr/>
          </p:nvSpPr>
          <p:spPr>
            <a:xfrm>
              <a:off x="40233600" y="19936026"/>
              <a:ext cx="762000" cy="24688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charset="0"/>
                <a:ea typeface="Calibri" charset="0"/>
                <a:cs typeface="Calibri" charset="0"/>
              </a:endParaRPr>
            </a:p>
          </p:txBody>
        </p:sp>
      </p:grpSp>
      <p:pic>
        <p:nvPicPr>
          <p:cNvPr id="73" name="Picture 72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84196" y="22174200"/>
            <a:ext cx="5928360" cy="3557016"/>
          </a:xfrm>
          <a:prstGeom prst="rect">
            <a:avLst/>
          </a:prstGeom>
        </p:spPr>
      </p:pic>
      <p:grpSp>
        <p:nvGrpSpPr>
          <p:cNvPr id="76" name="Group 75"/>
          <p:cNvGrpSpPr/>
          <p:nvPr/>
        </p:nvGrpSpPr>
        <p:grpSpPr>
          <a:xfrm>
            <a:off x="29474662" y="22174200"/>
            <a:ext cx="5931138" cy="3558683"/>
            <a:chOff x="29821957" y="21227530"/>
            <a:chExt cx="7158845" cy="4295307"/>
          </a:xfrm>
        </p:grpSpPr>
        <p:pic>
          <p:nvPicPr>
            <p:cNvPr id="72" name="Picture 71"/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821957" y="21227530"/>
              <a:ext cx="7158845" cy="4295307"/>
            </a:xfrm>
            <a:prstGeom prst="rect">
              <a:avLst/>
            </a:prstGeom>
          </p:spPr>
        </p:pic>
        <p:sp>
          <p:nvSpPr>
            <p:cNvPr id="75" name="Oval 74"/>
            <p:cNvSpPr/>
            <p:nvPr/>
          </p:nvSpPr>
          <p:spPr>
            <a:xfrm>
              <a:off x="32965900" y="22442656"/>
              <a:ext cx="626544" cy="627386"/>
            </a:xfrm>
            <a:prstGeom prst="ellipse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charset="0"/>
                <a:ea typeface="Calibri" charset="0"/>
                <a:cs typeface="Calibri" charset="0"/>
              </a:endParaRPr>
            </a:p>
          </p:txBody>
        </p:sp>
      </p:grpSp>
      <p:sp>
        <p:nvSpPr>
          <p:cNvPr id="77" name="TextBox 76"/>
          <p:cNvSpPr txBox="1"/>
          <p:nvPr/>
        </p:nvSpPr>
        <p:spPr>
          <a:xfrm>
            <a:off x="29538777" y="21183600"/>
            <a:ext cx="1363021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latin typeface="Calibri" charset="0"/>
                <a:ea typeface="Calibri" charset="0"/>
                <a:cs typeface="Calibri" charset="0"/>
              </a:rPr>
              <a:t>Fallback </a:t>
            </a:r>
            <a:r>
              <a:rPr lang="en-US" sz="4400" smtClean="0">
                <a:latin typeface="Calibri" charset="0"/>
                <a:ea typeface="Calibri" charset="0"/>
                <a:cs typeface="Calibri" charset="0"/>
              </a:rPr>
              <a:t>to Trapezoidal Control</a:t>
            </a:r>
            <a:endParaRPr lang="en-US" sz="4400" dirty="0"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177" name="Straight Connector 176"/>
          <p:cNvCxnSpPr/>
          <p:nvPr/>
        </p:nvCxnSpPr>
        <p:spPr>
          <a:xfrm>
            <a:off x="29507727" y="20955000"/>
            <a:ext cx="1368346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/>
          <p:cNvSpPr txBox="1"/>
          <p:nvPr/>
        </p:nvSpPr>
        <p:spPr>
          <a:xfrm>
            <a:off x="35315361" y="23275808"/>
            <a:ext cx="2227982" cy="110799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800" dirty="0" smtClean="0">
                <a:latin typeface="Calibri" charset="0"/>
                <a:ea typeface="Calibri" charset="0"/>
                <a:cs typeface="Calibri" charset="0"/>
              </a:rPr>
              <a:t>Legend</a:t>
            </a:r>
          </a:p>
          <a:p>
            <a:r>
              <a:rPr lang="en-US" sz="1600" i="1" dirty="0" smtClean="0">
                <a:solidFill>
                  <a:srgbClr val="05FF05"/>
                </a:solidFill>
                <a:latin typeface="Calibri" charset="0"/>
                <a:ea typeface="Calibri" charset="0"/>
                <a:cs typeface="Calibri" charset="0"/>
              </a:rPr>
              <a:t>Estimated Rotor Position</a:t>
            </a:r>
          </a:p>
          <a:p>
            <a:r>
              <a:rPr lang="en-US" sz="1600" i="1" dirty="0" smtClean="0">
                <a:solidFill>
                  <a:srgbClr val="FF00FF"/>
                </a:solidFill>
                <a:latin typeface="Calibri" charset="0"/>
                <a:ea typeface="Calibri" charset="0"/>
                <a:cs typeface="Calibri" charset="0"/>
              </a:rPr>
              <a:t>Phase Current</a:t>
            </a:r>
          </a:p>
          <a:p>
            <a:r>
              <a:rPr lang="en-US" sz="1600" i="1" dirty="0" smtClean="0">
                <a:solidFill>
                  <a:srgbClr val="0000FF"/>
                </a:solidFill>
                <a:latin typeface="Calibri" charset="0"/>
                <a:ea typeface="Calibri" charset="0"/>
                <a:cs typeface="Calibri" charset="0"/>
              </a:rPr>
              <a:t>Phase Voltage</a:t>
            </a:r>
            <a:endParaRPr lang="en-US" sz="1600" i="1" dirty="0">
              <a:solidFill>
                <a:srgbClr val="0000FF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84" name="12-Point Star 83"/>
          <p:cNvSpPr/>
          <p:nvPr/>
        </p:nvSpPr>
        <p:spPr>
          <a:xfrm>
            <a:off x="30670631" y="11251764"/>
            <a:ext cx="4767172" cy="610842"/>
          </a:xfrm>
          <a:prstGeom prst="star12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Industry Standard</a:t>
            </a:r>
            <a:endParaRPr lang="en-US" sz="2400" dirty="0">
              <a:solidFill>
                <a:schemeClr val="tx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86" name="Straight Connector 85"/>
          <p:cNvCxnSpPr/>
          <p:nvPr/>
        </p:nvCxnSpPr>
        <p:spPr>
          <a:xfrm>
            <a:off x="36423600" y="9259924"/>
            <a:ext cx="0" cy="11376986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Connector 184"/>
          <p:cNvCxnSpPr/>
          <p:nvPr/>
        </p:nvCxnSpPr>
        <p:spPr>
          <a:xfrm flipV="1">
            <a:off x="29727094" y="14897683"/>
            <a:ext cx="13327599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/>
          <p:cNvSpPr txBox="1"/>
          <p:nvPr/>
        </p:nvSpPr>
        <p:spPr>
          <a:xfrm>
            <a:off x="29737838" y="27584400"/>
            <a:ext cx="1343115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buFont typeface="Arial" charset="0"/>
              <a:buChar char="•"/>
            </a:pPr>
            <a:r>
              <a:rPr lang="en-US" sz="4000" i="1" dirty="0" smtClean="0">
                <a:latin typeface="Calibri" charset="0"/>
                <a:ea typeface="Calibri" charset="0"/>
                <a:cs typeface="Calibri" charset="0"/>
              </a:rPr>
              <a:t>Remake module mounting array with aluminum base</a:t>
            </a:r>
          </a:p>
          <a:p>
            <a:pPr marL="857250" indent="-857250">
              <a:buFont typeface="Arial" charset="0"/>
              <a:buChar char="•"/>
            </a:pPr>
            <a:r>
              <a:rPr lang="en-US" sz="4000" i="1" dirty="0" smtClean="0">
                <a:latin typeface="Calibri" charset="0"/>
                <a:ea typeface="Calibri" charset="0"/>
                <a:cs typeface="Calibri" charset="0"/>
              </a:rPr>
              <a:t>Mount the system on our test vehicle</a:t>
            </a:r>
            <a:endParaRPr lang="en-US" sz="4000" i="1" dirty="0">
              <a:latin typeface="Calibri" charset="0"/>
              <a:ea typeface="Calibri" charset="0"/>
              <a:cs typeface="Calibri" charset="0"/>
            </a:endParaRPr>
          </a:p>
          <a:p>
            <a:pPr marL="857250" indent="-857250">
              <a:buFont typeface="Arial" charset="0"/>
              <a:buChar char="•"/>
            </a:pPr>
            <a:r>
              <a:rPr lang="en-US" sz="4000" i="1" dirty="0" smtClean="0">
                <a:latin typeface="Calibri" charset="0"/>
                <a:ea typeface="Calibri" charset="0"/>
                <a:cs typeface="Calibri" charset="0"/>
              </a:rPr>
              <a:t>Test for auditory noise, torque responsiveness, winding temperature, and electrical-to-mechanical efficiency</a:t>
            </a:r>
          </a:p>
        </p:txBody>
      </p:sp>
    </p:spTree>
    <p:extLst>
      <p:ext uri="{BB962C8B-B14F-4D97-AF65-F5344CB8AC3E}">
        <p14:creationId xmlns:p14="http://schemas.microsoft.com/office/powerpoint/2010/main" val="3407368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">
      <a:maj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Times New Roman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4192</TotalTime>
  <Words>450</Words>
  <Application>Microsoft Macintosh PowerPoint</Application>
  <PresentationFormat>Custom</PresentationFormat>
  <Paragraphs>90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Calibri</vt:lpstr>
      <vt:lpstr>Times New Roman</vt:lpstr>
      <vt:lpstr>Arial</vt:lpstr>
      <vt:lpstr>Office Theme</vt:lpstr>
      <vt:lpstr>Automotive Application of an Advanced Power Conversion for Brushless Motor Control Gerry Chen, Zhongxi Li, Carol Xia, Raj  Borra, Sam Osheroff, Stefan Goetz, Angel Peterchev Duke University, Durham, USA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Zhongxi Li</dc:creator>
  <cp:lastModifiedBy>Gerry Chen</cp:lastModifiedBy>
  <cp:revision>152</cp:revision>
  <cp:lastPrinted>2018-11-28T19:55:40Z</cp:lastPrinted>
  <dcterms:created xsi:type="dcterms:W3CDTF">2013-01-28T22:40:39Z</dcterms:created>
  <dcterms:modified xsi:type="dcterms:W3CDTF">2019-04-18T07:43:37Z</dcterms:modified>
</cp:coreProperties>
</file>